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media1.mp4" ContentType="video/unknown"/>
  <Override PartName="/ppt/media/media2.mp4" ContentType="video/unknown"/>
  <Override PartName="/ppt/media/image2.jpeg" ContentType="image/jpeg"/>
  <Override PartName="/ppt/media/image3.jpeg" ContentType="image/jpeg"/>
  <Override PartName="/ppt/media/image4.jpeg" ContentType="image/jpeg"/>
  <Override PartName="/ppt/media/media3.mp4" ContentType="video/unknown"/>
  <Override PartName="/ppt/media/image5.jpeg" ContentType="image/jpeg"/>
  <Override PartName="/ppt/media/image6.jpeg" ContentType="image/jpeg"/>
  <Override PartName="/ppt/media/image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y subtítulo">
    <p:spTree>
      <p:nvGrpSpPr>
        <p:cNvPr id="1" name=""/>
        <p:cNvGrpSpPr/>
        <p:nvPr/>
      </p:nvGrpSpPr>
      <p:grpSpPr>
        <a:xfrm>
          <a:off x="0" y="0"/>
          <a:ext cx="0" cy="0"/>
          <a:chOff x="0" y="0"/>
          <a:chExt cx="0" cy="0"/>
        </a:xfrm>
      </p:grpSpPr>
      <p:sp>
        <p:nvSpPr>
          <p:cNvPr id="11" name="Texto del título"/>
          <p:cNvSpPr txBox="1"/>
          <p:nvPr>
            <p:ph type="title"/>
          </p:nvPr>
        </p:nvSpPr>
        <p:spPr>
          <a:xfrm>
            <a:off x="1270000" y="1638300"/>
            <a:ext cx="10464800" cy="3302000"/>
          </a:xfrm>
          <a:prstGeom prst="rect">
            <a:avLst/>
          </a:prstGeom>
        </p:spPr>
        <p:txBody>
          <a:bodyPr anchor="b"/>
          <a:lstStyle/>
          <a:p>
            <a:pPr/>
            <a:r>
              <a:t>Texto del título</a:t>
            </a:r>
          </a:p>
        </p:txBody>
      </p:sp>
      <p:sp>
        <p:nvSpPr>
          <p:cNvPr id="12" name="Nivel de texto 1…"/>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horizontal)">
    <p:spTree>
      <p:nvGrpSpPr>
        <p:cNvPr id="1" name=""/>
        <p:cNvGrpSpPr/>
        <p:nvPr/>
      </p:nvGrpSpPr>
      <p:grpSpPr>
        <a:xfrm>
          <a:off x="0" y="0"/>
          <a:ext cx="0" cy="0"/>
          <a:chOff x="0" y="0"/>
          <a:chExt cx="0" cy="0"/>
        </a:xfrm>
      </p:grpSpPr>
      <p:sp>
        <p:nvSpPr>
          <p:cNvPr id="20" name="Imagen"/>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exto del título"/>
          <p:cNvSpPr txBox="1"/>
          <p:nvPr>
            <p:ph type="title"/>
          </p:nvPr>
        </p:nvSpPr>
        <p:spPr>
          <a:xfrm>
            <a:off x="1270000" y="6718300"/>
            <a:ext cx="10464800" cy="1422400"/>
          </a:xfrm>
          <a:prstGeom prst="rect">
            <a:avLst/>
          </a:prstGeom>
        </p:spPr>
        <p:txBody>
          <a:bodyPr anchor="b"/>
          <a:lstStyle/>
          <a:p>
            <a:pPr/>
            <a:r>
              <a:t>Texto del título</a:t>
            </a:r>
          </a:p>
        </p:txBody>
      </p:sp>
      <p:sp>
        <p:nvSpPr>
          <p:cNvPr id="22" name="Nivel de texto 1…"/>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Nivel de texto 1</a:t>
            </a:r>
          </a:p>
          <a:p>
            <a:pPr lvl="1"/>
            <a:r>
              <a:t>Nivel de texto 2</a:t>
            </a:r>
          </a:p>
          <a:p>
            <a:pPr lvl="2"/>
            <a:r>
              <a:t>Nivel de texto 3</a:t>
            </a:r>
          </a:p>
          <a:p>
            <a:pPr lvl="3"/>
            <a:r>
              <a:t>Nivel de texto 4</a:t>
            </a:r>
          </a:p>
          <a:p>
            <a:pPr lvl="4"/>
            <a:r>
              <a:t>Nivel de texto 5</a:t>
            </a:r>
          </a:p>
        </p:txBody>
      </p:sp>
      <p:sp>
        <p:nvSpPr>
          <p:cNvPr id="2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centro)">
    <p:spTree>
      <p:nvGrpSpPr>
        <p:cNvPr id="1" name=""/>
        <p:cNvGrpSpPr/>
        <p:nvPr/>
      </p:nvGrpSpPr>
      <p:grpSpPr>
        <a:xfrm>
          <a:off x="0" y="0"/>
          <a:ext cx="0" cy="0"/>
          <a:chOff x="0" y="0"/>
          <a:chExt cx="0" cy="0"/>
        </a:xfrm>
      </p:grpSpPr>
      <p:sp>
        <p:nvSpPr>
          <p:cNvPr id="30" name="Texto del título"/>
          <p:cNvSpPr txBox="1"/>
          <p:nvPr>
            <p:ph type="title"/>
          </p:nvPr>
        </p:nvSpPr>
        <p:spPr>
          <a:xfrm>
            <a:off x="1270000" y="3225800"/>
            <a:ext cx="10464800" cy="3302000"/>
          </a:xfrm>
          <a:prstGeom prst="rect">
            <a:avLst/>
          </a:prstGeom>
        </p:spPr>
        <p:txBody>
          <a:bodyPr/>
          <a:lstStyle/>
          <a:p>
            <a:pPr/>
            <a:r>
              <a:t>Texto del título</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vertical)">
    <p:spTree>
      <p:nvGrpSpPr>
        <p:cNvPr id="1" name=""/>
        <p:cNvGrpSpPr/>
        <p:nvPr/>
      </p:nvGrpSpPr>
      <p:grpSpPr>
        <a:xfrm>
          <a:off x="0" y="0"/>
          <a:ext cx="0" cy="0"/>
          <a:chOff x="0" y="0"/>
          <a:chExt cx="0" cy="0"/>
        </a:xfrm>
      </p:grpSpPr>
      <p:sp>
        <p:nvSpPr>
          <p:cNvPr id="38" name="Imagen"/>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exto del título"/>
          <p:cNvSpPr txBox="1"/>
          <p:nvPr>
            <p:ph type="title"/>
          </p:nvPr>
        </p:nvSpPr>
        <p:spPr>
          <a:xfrm>
            <a:off x="952500" y="635000"/>
            <a:ext cx="5334000" cy="3987800"/>
          </a:xfrm>
          <a:prstGeom prst="rect">
            <a:avLst/>
          </a:prstGeom>
        </p:spPr>
        <p:txBody>
          <a:bodyPr anchor="b"/>
          <a:lstStyle>
            <a:lvl1pPr>
              <a:defRPr sz="6000"/>
            </a:lvl1pPr>
          </a:lstStyle>
          <a:p>
            <a:pPr/>
            <a:r>
              <a:t>Texto del título</a:t>
            </a:r>
          </a:p>
        </p:txBody>
      </p:sp>
      <p:sp>
        <p:nvSpPr>
          <p:cNvPr id="40" name="Nivel de texto 1…"/>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Nivel de texto 1</a:t>
            </a:r>
          </a:p>
          <a:p>
            <a:pPr lvl="1"/>
            <a:r>
              <a:t>Nivel de texto 2</a:t>
            </a:r>
          </a:p>
          <a:p>
            <a:pPr lvl="2"/>
            <a:r>
              <a:t>Nivel de texto 3</a:t>
            </a:r>
          </a:p>
          <a:p>
            <a:pPr lvl="3"/>
            <a:r>
              <a:t>Nivel de texto 4</a:t>
            </a:r>
          </a:p>
          <a:p>
            <a:pPr lvl="4"/>
            <a:r>
              <a:t>Nivel de texto 5</a:t>
            </a:r>
          </a:p>
        </p:txBody>
      </p:sp>
      <p:sp>
        <p:nvSpPr>
          <p:cNvPr id="4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arriba)">
    <p:spTree>
      <p:nvGrpSpPr>
        <p:cNvPr id="1" name=""/>
        <p:cNvGrpSpPr/>
        <p:nvPr/>
      </p:nvGrpSpPr>
      <p:grpSpPr>
        <a:xfrm>
          <a:off x="0" y="0"/>
          <a:ext cx="0" cy="0"/>
          <a:chOff x="0" y="0"/>
          <a:chExt cx="0" cy="0"/>
        </a:xfrm>
      </p:grpSpPr>
      <p:sp>
        <p:nvSpPr>
          <p:cNvPr id="48" name="Texto del título"/>
          <p:cNvSpPr txBox="1"/>
          <p:nvPr>
            <p:ph type="title"/>
          </p:nvPr>
        </p:nvSpPr>
        <p:spPr>
          <a:prstGeom prst="rect">
            <a:avLst/>
          </a:prstGeom>
        </p:spPr>
        <p:txBody>
          <a:bodyPr/>
          <a:lstStyle/>
          <a:p>
            <a:pPr/>
            <a:r>
              <a:t>Texto del título</a:t>
            </a:r>
          </a:p>
        </p:txBody>
      </p:sp>
      <p:sp>
        <p:nvSpPr>
          <p:cNvPr id="4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56" name="Texto del título"/>
          <p:cNvSpPr txBox="1"/>
          <p:nvPr>
            <p:ph type="title"/>
          </p:nvPr>
        </p:nvSpPr>
        <p:spPr>
          <a:prstGeom prst="rect">
            <a:avLst/>
          </a:prstGeom>
        </p:spPr>
        <p:txBody>
          <a:bodyPr/>
          <a:lstStyle/>
          <a:p>
            <a:pPr/>
            <a:r>
              <a:t>Texto del título</a:t>
            </a:r>
          </a:p>
        </p:txBody>
      </p:sp>
      <p:sp>
        <p:nvSpPr>
          <p:cNvPr id="57"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5" name="Imagen"/>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exto del título"/>
          <p:cNvSpPr txBox="1"/>
          <p:nvPr>
            <p:ph type="title"/>
          </p:nvPr>
        </p:nvSpPr>
        <p:spPr>
          <a:prstGeom prst="rect">
            <a:avLst/>
          </a:prstGeom>
        </p:spPr>
        <p:txBody>
          <a:bodyPr/>
          <a:lstStyle/>
          <a:p>
            <a:pPr/>
            <a:r>
              <a:t>Texto del título</a:t>
            </a:r>
          </a:p>
        </p:txBody>
      </p:sp>
      <p:sp>
        <p:nvSpPr>
          <p:cNvPr id="67" name="Nivel de texto 1…"/>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Nivel de texto 1</a:t>
            </a:r>
          </a:p>
          <a:p>
            <a:pPr lvl="1"/>
            <a:r>
              <a:t>Nivel de texto 2</a:t>
            </a:r>
          </a:p>
          <a:p>
            <a:pPr lvl="2"/>
            <a:r>
              <a:t>Nivel de texto 3</a:t>
            </a:r>
          </a:p>
          <a:p>
            <a:pPr lvl="3"/>
            <a:r>
              <a:t>Nivel de texto 4</a:t>
            </a:r>
          </a:p>
          <a:p>
            <a:pPr lvl="4"/>
            <a:r>
              <a:t>Nivel de texto 5</a:t>
            </a:r>
          </a:p>
        </p:txBody>
      </p:sp>
      <p:sp>
        <p:nvSpPr>
          <p:cNvPr id="68" name="Número de diapositiva"/>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75" name="Nivel de texto 1…"/>
          <p:cNvSpPr txBox="1"/>
          <p:nvPr>
            <p:ph type="body" idx="1"/>
          </p:nvPr>
        </p:nvSpPr>
        <p:spPr>
          <a:xfrm>
            <a:off x="952500" y="1270000"/>
            <a:ext cx="11099800" cy="7213600"/>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76"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83" name="Imagen"/>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n"/>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n"/>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93" name="– Juan López"/>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 Juan López</a:t>
            </a:r>
          </a:p>
        </p:txBody>
      </p:sp>
      <p:sp>
        <p:nvSpPr>
          <p:cNvPr id="94" name="“Escribir una cita aquí”"/>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“Escribir una cita aquí” </a:t>
            </a:r>
          </a:p>
        </p:txBody>
      </p:sp>
      <p:sp>
        <p:nvSpPr>
          <p:cNvPr id="9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02" name="Imagen"/>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1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o del título"/>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Texto del título</a:t>
            </a:r>
          </a:p>
        </p:txBody>
      </p:sp>
      <p:sp>
        <p:nvSpPr>
          <p:cNvPr id="3" name="Nivel de texto 1…"/>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1.png"/><Relationship Id="rId4"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1.png"/><Relationship Id="rId4"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3.mp4"/><Relationship Id="rId3" Type="http://schemas.microsoft.com/office/2007/relationships/media" Target="../media/media3.mp4"/><Relationship Id="rId4"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20" name="TdC - Teoría del Conocimiento"/>
          <p:cNvSpPr txBox="1"/>
          <p:nvPr>
            <p:ph type="ctrTitle"/>
          </p:nvPr>
        </p:nvSpPr>
        <p:spPr>
          <a:xfrm>
            <a:off x="701030" y="279238"/>
            <a:ext cx="11602740" cy="1117601"/>
          </a:xfrm>
          <a:prstGeom prst="rect">
            <a:avLst/>
          </a:prstGeom>
        </p:spPr>
        <p:txBody>
          <a:bodyPr/>
          <a:lstStyle>
            <a:lvl1pPr defTabSz="537463">
              <a:defRPr sz="7360">
                <a:solidFill>
                  <a:srgbClr val="FFFFFF"/>
                </a:solidFill>
                <a:latin typeface="KG Dancing on the Rooftop"/>
                <a:ea typeface="KG Dancing on the Rooftop"/>
                <a:cs typeface="KG Dancing on the Rooftop"/>
                <a:sym typeface="KG Dancing on the Rooftop"/>
              </a:defRPr>
            </a:lvl1pPr>
          </a:lstStyle>
          <a:p>
            <a:pPr/>
            <a:r>
              <a:t>TdC - Teoría del Conocimiento</a:t>
            </a:r>
          </a:p>
        </p:txBody>
      </p:sp>
      <p:sp>
        <p:nvSpPr>
          <p:cNvPr id="121" name="Bachillerato Internacional…"/>
          <p:cNvSpPr txBox="1"/>
          <p:nvPr>
            <p:ph type="subTitle" sz="quarter" idx="1"/>
          </p:nvPr>
        </p:nvSpPr>
        <p:spPr>
          <a:xfrm>
            <a:off x="1270000" y="1391531"/>
            <a:ext cx="10464800" cy="2068276"/>
          </a:xfrm>
          <a:prstGeom prst="rect">
            <a:avLst/>
          </a:prstGeom>
        </p:spPr>
        <p:txBody>
          <a:bodyPr/>
          <a:lstStyle/>
          <a:p>
            <a:pPr>
              <a:defRPr sz="5900">
                <a:solidFill>
                  <a:srgbClr val="FFFFFF"/>
                </a:solidFill>
                <a:latin typeface="KG Dancing on the Rooftop"/>
                <a:ea typeface="KG Dancing on the Rooftop"/>
                <a:cs typeface="KG Dancing on the Rooftop"/>
                <a:sym typeface="KG Dancing on the Rooftop"/>
              </a:defRPr>
            </a:pPr>
            <a:r>
              <a:t>Bachillerato Internacional</a:t>
            </a:r>
          </a:p>
          <a:p>
            <a:pPr>
              <a:defRPr sz="5900">
                <a:solidFill>
                  <a:srgbClr val="FFFFFF"/>
                </a:solidFill>
                <a:latin typeface="KG Dancing on the Rooftop"/>
                <a:ea typeface="KG Dancing on the Rooftop"/>
                <a:cs typeface="KG Dancing on the Rooftop"/>
                <a:sym typeface="KG Dancing on the Rooftop"/>
              </a:defRPr>
            </a:pPr>
            <a:r>
              <a:t>Curso 2018 - 2019</a:t>
            </a:r>
          </a:p>
        </p:txBody>
      </p:sp>
      <p:pic>
        <p:nvPicPr>
          <p:cNvPr id="122" name="IMG_0498.jpg" descr="IMG_0498.jpg"/>
          <p:cNvPicPr>
            <a:picLocks noChangeAspect="1"/>
          </p:cNvPicPr>
          <p:nvPr/>
        </p:nvPicPr>
        <p:blipFill>
          <a:blip r:embed="rId2">
            <a:extLst/>
          </a:blip>
          <a:srcRect l="1140" t="30975" r="0" b="34987"/>
          <a:stretch>
            <a:fillRect/>
          </a:stretch>
        </p:blipFill>
        <p:spPr>
          <a:xfrm>
            <a:off x="-60326" y="3538279"/>
            <a:ext cx="14259681" cy="3682237"/>
          </a:xfrm>
          <a:prstGeom prst="rect">
            <a:avLst/>
          </a:prstGeom>
          <a:ln w="12700">
            <a:miter lim="400000"/>
          </a:ln>
        </p:spPr>
      </p:pic>
      <p:sp>
        <p:nvSpPr>
          <p:cNvPr id="123" name="Rectángulo"/>
          <p:cNvSpPr/>
          <p:nvPr/>
        </p:nvSpPr>
        <p:spPr>
          <a:xfrm>
            <a:off x="-350417" y="8196958"/>
            <a:ext cx="14410678" cy="867880"/>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24" name="dp-programme-logo-es.png" descr="dp-programme-logo-es.png"/>
          <p:cNvPicPr>
            <a:picLocks noChangeAspect="1"/>
          </p:cNvPicPr>
          <p:nvPr/>
        </p:nvPicPr>
        <p:blipFill>
          <a:blip r:embed="rId3">
            <a:extLst/>
          </a:blip>
          <a:stretch>
            <a:fillRect/>
          </a:stretch>
        </p:blipFill>
        <p:spPr>
          <a:xfrm>
            <a:off x="8592717" y="7490185"/>
            <a:ext cx="4240692" cy="130349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27" name="la sonrisa de monalisa 1.mp4" descr="la sonrisa de monalisa 1.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1042" y="-15781"/>
            <a:ext cx="13046882" cy="978516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18130004" fill="hold"/>
                                        <p:tgtEl>
                                          <p:spTgt spid="12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2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30" name="la sonrisa de monalisa 2.mp4" descr="la sonrisa de monalisa 2.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901" y="5176"/>
            <a:ext cx="12990997" cy="974324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55550003" fill="hold"/>
                                        <p:tgtEl>
                                          <p:spTgt spid="13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30"/>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33" name="TdC - Teoría del Conocimiento"/>
          <p:cNvSpPr txBox="1"/>
          <p:nvPr>
            <p:ph type="ctrTitle"/>
          </p:nvPr>
        </p:nvSpPr>
        <p:spPr>
          <a:xfrm>
            <a:off x="2098719" y="66709"/>
            <a:ext cx="9453404" cy="1117601"/>
          </a:xfrm>
          <a:prstGeom prst="rect">
            <a:avLst/>
          </a:prstGeom>
        </p:spPr>
        <p:txBody>
          <a:bodyPr/>
          <a:lstStyle>
            <a:lvl1pPr defTabSz="537463">
              <a:defRPr sz="7360">
                <a:solidFill>
                  <a:srgbClr val="FFFFFF"/>
                </a:solidFill>
                <a:latin typeface="KG Dancing on the Rooftop"/>
                <a:ea typeface="KG Dancing on the Rooftop"/>
                <a:cs typeface="KG Dancing on the Rooftop"/>
                <a:sym typeface="KG Dancing on the Rooftop"/>
              </a:defRPr>
            </a:lvl1pPr>
          </a:lstStyle>
          <a:p>
            <a:pPr/>
            <a:r>
              <a:t>TdC - Teoría del Conocimiento</a:t>
            </a:r>
          </a:p>
        </p:txBody>
      </p:sp>
      <p:sp>
        <p:nvSpPr>
          <p:cNvPr id="134" name="Rectángulo"/>
          <p:cNvSpPr/>
          <p:nvPr/>
        </p:nvSpPr>
        <p:spPr>
          <a:xfrm>
            <a:off x="-379918" y="6324498"/>
            <a:ext cx="14410678" cy="867880"/>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35" name="BachilleratoInternacionalMADRID.jpg" descr="BachilleratoInternacionalMADRID.jpg"/>
          <p:cNvPicPr>
            <a:picLocks noChangeAspect="1"/>
          </p:cNvPicPr>
          <p:nvPr/>
        </p:nvPicPr>
        <p:blipFill>
          <a:blip r:embed="rId2">
            <a:extLst/>
          </a:blip>
          <a:srcRect l="910" t="750" r="836" b="1058"/>
          <a:stretch>
            <a:fillRect/>
          </a:stretch>
        </p:blipFill>
        <p:spPr>
          <a:xfrm>
            <a:off x="2376475" y="1283758"/>
            <a:ext cx="8251851" cy="8246671"/>
          </a:xfrm>
          <a:custGeom>
            <a:avLst/>
            <a:gdLst/>
            <a:ahLst/>
            <a:cxnLst>
              <a:cxn ang="0">
                <a:pos x="wd2" y="hd2"/>
              </a:cxn>
              <a:cxn ang="5400000">
                <a:pos x="wd2" y="hd2"/>
              </a:cxn>
              <a:cxn ang="10800000">
                <a:pos x="wd2" y="hd2"/>
              </a:cxn>
              <a:cxn ang="16200000">
                <a:pos x="wd2" y="hd2"/>
              </a:cxn>
            </a:cxnLst>
            <a:rect l="0" t="0" r="r" b="b"/>
            <a:pathLst>
              <a:path w="21560" h="21599" fill="norm" stroke="1" extrusionOk="0">
                <a:moveTo>
                  <a:pt x="10794" y="0"/>
                </a:moveTo>
                <a:cubicBezTo>
                  <a:pt x="10289" y="0"/>
                  <a:pt x="9780" y="18"/>
                  <a:pt x="9491" y="55"/>
                </a:cubicBezTo>
                <a:cubicBezTo>
                  <a:pt x="8262" y="212"/>
                  <a:pt x="7136" y="550"/>
                  <a:pt x="6028" y="1095"/>
                </a:cubicBezTo>
                <a:cubicBezTo>
                  <a:pt x="2788" y="2688"/>
                  <a:pt x="639" y="5639"/>
                  <a:pt x="83" y="9256"/>
                </a:cubicBezTo>
                <a:cubicBezTo>
                  <a:pt x="28" y="9617"/>
                  <a:pt x="0" y="10214"/>
                  <a:pt x="0" y="10810"/>
                </a:cubicBezTo>
                <a:cubicBezTo>
                  <a:pt x="1" y="11406"/>
                  <a:pt x="29" y="12000"/>
                  <a:pt x="85" y="12360"/>
                </a:cubicBezTo>
                <a:cubicBezTo>
                  <a:pt x="181" y="12975"/>
                  <a:pt x="423" y="13955"/>
                  <a:pt x="571" y="14327"/>
                </a:cubicBezTo>
                <a:lnTo>
                  <a:pt x="678" y="14598"/>
                </a:lnTo>
                <a:lnTo>
                  <a:pt x="1777" y="14607"/>
                </a:lnTo>
                <a:cubicBezTo>
                  <a:pt x="2738" y="14615"/>
                  <a:pt x="2879" y="14625"/>
                  <a:pt x="2915" y="14689"/>
                </a:cubicBezTo>
                <a:cubicBezTo>
                  <a:pt x="2938" y="14729"/>
                  <a:pt x="2946" y="14773"/>
                  <a:pt x="2934" y="14785"/>
                </a:cubicBezTo>
                <a:cubicBezTo>
                  <a:pt x="2922" y="14797"/>
                  <a:pt x="2424" y="14805"/>
                  <a:pt x="1829" y="14802"/>
                </a:cubicBezTo>
                <a:lnTo>
                  <a:pt x="745" y="14797"/>
                </a:lnTo>
                <a:lnTo>
                  <a:pt x="838" y="15034"/>
                </a:lnTo>
                <a:cubicBezTo>
                  <a:pt x="1182" y="15908"/>
                  <a:pt x="1909" y="17078"/>
                  <a:pt x="2625" y="17910"/>
                </a:cubicBezTo>
                <a:cubicBezTo>
                  <a:pt x="4344" y="19909"/>
                  <a:pt x="6901" y="21263"/>
                  <a:pt x="9513" y="21557"/>
                </a:cubicBezTo>
                <a:cubicBezTo>
                  <a:pt x="9761" y="21585"/>
                  <a:pt x="10251" y="21599"/>
                  <a:pt x="10742" y="21600"/>
                </a:cubicBezTo>
                <a:cubicBezTo>
                  <a:pt x="11233" y="21600"/>
                  <a:pt x="11725" y="21586"/>
                  <a:pt x="11977" y="21559"/>
                </a:cubicBezTo>
                <a:cubicBezTo>
                  <a:pt x="13479" y="21396"/>
                  <a:pt x="15107" y="20842"/>
                  <a:pt x="16394" y="20055"/>
                </a:cubicBezTo>
                <a:cubicBezTo>
                  <a:pt x="18079" y="19025"/>
                  <a:pt x="19514" y="17475"/>
                  <a:pt x="20412" y="15716"/>
                </a:cubicBezTo>
                <a:cubicBezTo>
                  <a:pt x="20543" y="15458"/>
                  <a:pt x="20800" y="14863"/>
                  <a:pt x="20800" y="14816"/>
                </a:cubicBezTo>
                <a:cubicBezTo>
                  <a:pt x="20800" y="14808"/>
                  <a:pt x="20329" y="14797"/>
                  <a:pt x="19754" y="14790"/>
                </a:cubicBezTo>
                <a:cubicBezTo>
                  <a:pt x="18778" y="14779"/>
                  <a:pt x="18709" y="14773"/>
                  <a:pt x="18709" y="14696"/>
                </a:cubicBezTo>
                <a:cubicBezTo>
                  <a:pt x="18709" y="14619"/>
                  <a:pt x="18773" y="14614"/>
                  <a:pt x="19793" y="14618"/>
                </a:cubicBezTo>
                <a:lnTo>
                  <a:pt x="20876" y="14623"/>
                </a:lnTo>
                <a:lnTo>
                  <a:pt x="20975" y="14366"/>
                </a:lnTo>
                <a:cubicBezTo>
                  <a:pt x="21121" y="13983"/>
                  <a:pt x="21326" y="13181"/>
                  <a:pt x="21433" y="12570"/>
                </a:cubicBezTo>
                <a:cubicBezTo>
                  <a:pt x="21555" y="11877"/>
                  <a:pt x="21600" y="10427"/>
                  <a:pt x="21522" y="9697"/>
                </a:cubicBezTo>
                <a:cubicBezTo>
                  <a:pt x="21181" y="6491"/>
                  <a:pt x="19455" y="3602"/>
                  <a:pt x="16821" y="1832"/>
                </a:cubicBezTo>
                <a:cubicBezTo>
                  <a:pt x="15398" y="876"/>
                  <a:pt x="13842" y="294"/>
                  <a:pt x="12077" y="56"/>
                </a:cubicBezTo>
                <a:cubicBezTo>
                  <a:pt x="11801" y="19"/>
                  <a:pt x="11299" y="0"/>
                  <a:pt x="10794" y="0"/>
                </a:cubicBezTo>
                <a:close/>
              </a:path>
            </a:pathLst>
          </a:custGeom>
          <a:ln w="12700">
            <a:miter lim="400000"/>
          </a:ln>
        </p:spPr>
      </p:pic>
      <p:sp>
        <p:nvSpPr>
          <p:cNvPr id="136" name="100 horas de clase (1º+2º)"/>
          <p:cNvSpPr txBox="1"/>
          <p:nvPr/>
        </p:nvSpPr>
        <p:spPr>
          <a:xfrm>
            <a:off x="1108784" y="1640139"/>
            <a:ext cx="2462473" cy="10189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b="0" sz="3600">
                <a:solidFill>
                  <a:srgbClr val="FFFFFF"/>
                </a:solidFill>
                <a:latin typeface="KG Dancing on the Rooftop"/>
                <a:ea typeface="KG Dancing on the Rooftop"/>
                <a:cs typeface="KG Dancing on the Rooftop"/>
                <a:sym typeface="KG Dancing on the Rooftop"/>
              </a:defRPr>
            </a:lvl1pPr>
          </a:lstStyle>
          <a:p>
            <a:pPr/>
            <a:r>
              <a:t>100 horas de clase (1º+2º)</a:t>
            </a:r>
          </a:p>
        </p:txBody>
      </p:sp>
      <p:sp>
        <p:nvSpPr>
          <p:cNvPr id="137" name="TRONCO COMÚN - NÚCLEO"/>
          <p:cNvSpPr txBox="1"/>
          <p:nvPr/>
        </p:nvSpPr>
        <p:spPr>
          <a:xfrm>
            <a:off x="561972" y="3056111"/>
            <a:ext cx="1578194" cy="12903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b="0" sz="3600">
                <a:solidFill>
                  <a:srgbClr val="FFFFFF"/>
                </a:solidFill>
                <a:latin typeface="KG Dancing on the Rooftop"/>
                <a:ea typeface="KG Dancing on the Rooftop"/>
                <a:cs typeface="KG Dancing on the Rooftop"/>
                <a:sym typeface="KG Dancing on the Rooftop"/>
              </a:defRPr>
            </a:lvl1pPr>
          </a:lstStyle>
          <a:p>
            <a:pPr/>
            <a:r>
              <a:t>TRONCO COMÚN - NÚCLEO</a:t>
            </a:r>
          </a:p>
        </p:txBody>
      </p:sp>
      <p:sp>
        <p:nvSpPr>
          <p:cNvPr id="138" name="APOYO MUTUO…"/>
          <p:cNvSpPr txBox="1"/>
          <p:nvPr/>
        </p:nvSpPr>
        <p:spPr>
          <a:xfrm>
            <a:off x="156518" y="4743437"/>
            <a:ext cx="2834051" cy="943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70000"/>
              </a:lnSpc>
              <a:defRPr b="0" sz="3600">
                <a:solidFill>
                  <a:srgbClr val="FFFFFF"/>
                </a:solidFill>
                <a:latin typeface="KG Dancing on the Rooftop"/>
                <a:ea typeface="KG Dancing on the Rooftop"/>
                <a:cs typeface="KG Dancing on the Rooftop"/>
                <a:sym typeface="KG Dancing on the Rooftop"/>
              </a:defRPr>
            </a:pPr>
            <a:r>
              <a:t>APOYO MUTUO  </a:t>
            </a:r>
          </a:p>
          <a:p>
            <a:pPr>
              <a:lnSpc>
                <a:spcPct val="70000"/>
              </a:lnSpc>
              <a:defRPr b="0" sz="3600">
                <a:solidFill>
                  <a:srgbClr val="FFFFFF"/>
                </a:solidFill>
                <a:latin typeface="KG Dancing on the Rooftop"/>
                <a:ea typeface="KG Dancing on the Rooftop"/>
                <a:cs typeface="KG Dancing on the Rooftop"/>
                <a:sym typeface="KG Dancing on the Rooftop"/>
              </a:defRPr>
            </a:pPr>
            <a:r>
              <a:t>TdC - Asignaturas</a:t>
            </a:r>
          </a:p>
        </p:txBody>
      </p:sp>
      <p:sp>
        <p:nvSpPr>
          <p:cNvPr id="139" name="ENSAYO y PRESENTACIÓN"/>
          <p:cNvSpPr txBox="1"/>
          <p:nvPr/>
        </p:nvSpPr>
        <p:spPr>
          <a:xfrm>
            <a:off x="922995" y="7968408"/>
            <a:ext cx="2834052" cy="943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b="0" sz="3600">
                <a:solidFill>
                  <a:srgbClr val="FFFFFF"/>
                </a:solidFill>
                <a:latin typeface="KG Dancing on the Rooftop"/>
                <a:ea typeface="KG Dancing on the Rooftop"/>
                <a:cs typeface="KG Dancing on the Rooftop"/>
                <a:sym typeface="KG Dancing on the Rooftop"/>
              </a:defRPr>
            </a:lvl1pPr>
          </a:lstStyle>
          <a:p>
            <a:pPr/>
            <a:r>
              <a:t>ENSAYO y PRESENTACIÓN</a:t>
            </a:r>
          </a:p>
        </p:txBody>
      </p:sp>
      <p:sp>
        <p:nvSpPr>
          <p:cNvPr id="140" name="ÁREAS DE CONOCIMIENTO…"/>
          <p:cNvSpPr txBox="1"/>
          <p:nvPr/>
        </p:nvSpPr>
        <p:spPr>
          <a:xfrm>
            <a:off x="10119004" y="3114935"/>
            <a:ext cx="2834052" cy="16370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70000"/>
              </a:lnSpc>
              <a:defRPr b="0" sz="3600">
                <a:solidFill>
                  <a:srgbClr val="FFFFFF"/>
                </a:solidFill>
                <a:latin typeface="KG Dancing on the Rooftop"/>
                <a:ea typeface="KG Dancing on the Rooftop"/>
                <a:cs typeface="KG Dancing on the Rooftop"/>
                <a:sym typeface="KG Dancing on the Rooftop"/>
              </a:defRPr>
            </a:pPr>
            <a:r>
              <a:t>ÁREAS DE CONOCIMIENTO</a:t>
            </a:r>
          </a:p>
          <a:p>
            <a:pPr>
              <a:lnSpc>
                <a:spcPct val="70000"/>
              </a:lnSpc>
              <a:defRPr b="0" sz="3600">
                <a:solidFill>
                  <a:srgbClr val="FFFFFF"/>
                </a:solidFill>
                <a:latin typeface="KG Dancing on the Rooftop"/>
                <a:ea typeface="KG Dancing on the Rooftop"/>
                <a:cs typeface="KG Dancing on the Rooftop"/>
                <a:sym typeface="KG Dancing on the Rooftop"/>
              </a:defRPr>
            </a:pPr>
            <a:r>
              <a:t>(disciplinas académicas)</a:t>
            </a:r>
          </a:p>
        </p:txBody>
      </p:sp>
      <p:sp>
        <p:nvSpPr>
          <p:cNvPr id="141" name="FORMAS DE CONOCIMIENTO"/>
          <p:cNvSpPr txBox="1"/>
          <p:nvPr/>
        </p:nvSpPr>
        <p:spPr>
          <a:xfrm>
            <a:off x="9302989" y="1677817"/>
            <a:ext cx="2834052" cy="943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b="0" sz="3600">
                <a:solidFill>
                  <a:srgbClr val="FFFFFF"/>
                </a:solidFill>
                <a:latin typeface="KG Dancing on the Rooftop"/>
                <a:ea typeface="KG Dancing on the Rooftop"/>
                <a:cs typeface="KG Dancing on the Rooftop"/>
                <a:sym typeface="KG Dancing on the Rooftop"/>
              </a:defRPr>
            </a:lvl1pPr>
          </a:lstStyle>
          <a:p>
            <a:pPr/>
            <a:r>
              <a:t>FORMAS DE CONOCIMIENTO</a:t>
            </a:r>
          </a:p>
        </p:txBody>
      </p:sp>
      <p:sp>
        <p:nvSpPr>
          <p:cNvPr id="142" name="CUESTIONES DE CONOCIMIENTO"/>
          <p:cNvSpPr txBox="1"/>
          <p:nvPr/>
        </p:nvSpPr>
        <p:spPr>
          <a:xfrm>
            <a:off x="10354092" y="5701381"/>
            <a:ext cx="2834051" cy="943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b="0" sz="3600">
                <a:solidFill>
                  <a:srgbClr val="FFFFFF"/>
                </a:solidFill>
                <a:latin typeface="KG Dancing on the Rooftop"/>
                <a:ea typeface="KG Dancing on the Rooftop"/>
                <a:cs typeface="KG Dancing on the Rooftop"/>
                <a:sym typeface="KG Dancing on the Rooftop"/>
              </a:defRPr>
            </a:lvl1pPr>
          </a:lstStyle>
          <a:p>
            <a:pPr/>
            <a:r>
              <a:t>CUESTIONES DE CONOCIMIENTO</a:t>
            </a:r>
          </a:p>
        </p:txBody>
      </p:sp>
      <p:sp>
        <p:nvSpPr>
          <p:cNvPr id="143" name="MARCO DE CONOCIMIENTO"/>
          <p:cNvSpPr txBox="1"/>
          <p:nvPr/>
        </p:nvSpPr>
        <p:spPr>
          <a:xfrm>
            <a:off x="9545360" y="7968408"/>
            <a:ext cx="2834052" cy="943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b="0" sz="3600">
                <a:solidFill>
                  <a:srgbClr val="FFFFFF"/>
                </a:solidFill>
                <a:latin typeface="KG Dancing on the Rooftop"/>
                <a:ea typeface="KG Dancing on the Rooftop"/>
                <a:cs typeface="KG Dancing on the Rooftop"/>
                <a:sym typeface="KG Dancing on the Rooftop"/>
              </a:defRPr>
            </a:lvl1pPr>
          </a:lstStyle>
          <a:p>
            <a:pPr/>
            <a:r>
              <a:t>MARCO DE CONOCIMIENTO</a:t>
            </a:r>
          </a:p>
        </p:txBody>
      </p:sp>
      <p:sp>
        <p:nvSpPr>
          <p:cNvPr id="144" name="MATERIA PRIMA:…"/>
          <p:cNvSpPr txBox="1"/>
          <p:nvPr/>
        </p:nvSpPr>
        <p:spPr>
          <a:xfrm>
            <a:off x="-65957" y="6286632"/>
            <a:ext cx="2834052" cy="943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70000"/>
              </a:lnSpc>
              <a:defRPr b="0" sz="3600">
                <a:solidFill>
                  <a:srgbClr val="FFFFFF"/>
                </a:solidFill>
                <a:latin typeface="KG Dancing on the Rooftop"/>
                <a:ea typeface="KG Dancing on the Rooftop"/>
                <a:cs typeface="KG Dancing on the Rooftop"/>
                <a:sym typeface="KG Dancing on the Rooftop"/>
              </a:defRPr>
            </a:pPr>
            <a:r>
              <a:t>MATERIA PRIMA: </a:t>
            </a:r>
          </a:p>
          <a:p>
            <a:pPr>
              <a:lnSpc>
                <a:spcPct val="70000"/>
              </a:lnSpc>
              <a:defRPr b="0" sz="3600">
                <a:solidFill>
                  <a:srgbClr val="FFFFFF"/>
                </a:solidFill>
                <a:latin typeface="KG Dancing on the Rooftop"/>
                <a:ea typeface="KG Dancing on the Rooftop"/>
                <a:cs typeface="KG Dancing on the Rooftop"/>
                <a:sym typeface="KG Dancing on the Rooftop"/>
              </a:defRPr>
            </a:pPr>
            <a:r>
              <a:t>CONOCIMIENTO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36"/>
                                        </p:tgtEl>
                                        <p:attrNameLst>
                                          <p:attrName>style.visibility</p:attrName>
                                        </p:attrNameLst>
                                      </p:cBhvr>
                                      <p:to>
                                        <p:strVal val="visible"/>
                                      </p:to>
                                    </p:set>
                                    <p:animEffect filter="fade" transition="in">
                                      <p:cBhvr>
                                        <p:cTn id="7" dur="1500"/>
                                        <p:tgtEl>
                                          <p:spTgt spid="136"/>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6" presetID="23" grpId="2" fill="hold">
                                  <p:stCondLst>
                                    <p:cond delay="0"/>
                                  </p:stCondLst>
                                  <p:iterate type="el" backwards="0">
                                    <p:tmAbs val="0"/>
                                  </p:iterate>
                                  <p:childTnLst>
                                    <p:set>
                                      <p:cBhvr>
                                        <p:cTn id="11" fill="hold"/>
                                        <p:tgtEl>
                                          <p:spTgt spid="137"/>
                                        </p:tgtEl>
                                        <p:attrNameLst>
                                          <p:attrName>style.visibility</p:attrName>
                                        </p:attrNameLst>
                                      </p:cBhvr>
                                      <p:to>
                                        <p:strVal val="visible"/>
                                      </p:to>
                                    </p:set>
                                    <p:anim calcmode="lin" valueType="num">
                                      <p:cBhvr>
                                        <p:cTn id="12" dur="750" fill="hold"/>
                                        <p:tgtEl>
                                          <p:spTgt spid="137"/>
                                        </p:tgtEl>
                                        <p:attrNameLst>
                                          <p:attrName>ppt_w</p:attrName>
                                        </p:attrNameLst>
                                      </p:cBhvr>
                                      <p:tavLst>
                                        <p:tav tm="0">
                                          <p:val>
                                            <p:fltVal val="0"/>
                                          </p:val>
                                        </p:tav>
                                        <p:tav tm="100000">
                                          <p:val>
                                            <p:strVal val="#ppt_w"/>
                                          </p:val>
                                        </p:tav>
                                      </p:tavLst>
                                    </p:anim>
                                    <p:anim calcmode="lin" valueType="num">
                                      <p:cBhvr>
                                        <p:cTn id="13" dur="750" fill="hold"/>
                                        <p:tgtEl>
                                          <p:spTgt spid="137"/>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1" presetID="2" grpId="3" fill="hold">
                                  <p:stCondLst>
                                    <p:cond delay="0"/>
                                  </p:stCondLst>
                                  <p:iterate type="el" backwards="0">
                                    <p:tmAbs val="0"/>
                                  </p:iterate>
                                  <p:childTnLst>
                                    <p:set>
                                      <p:cBhvr>
                                        <p:cTn id="17" fill="hold"/>
                                        <p:tgtEl>
                                          <p:spTgt spid="138"/>
                                        </p:tgtEl>
                                        <p:attrNameLst>
                                          <p:attrName>style.visibility</p:attrName>
                                        </p:attrNameLst>
                                      </p:cBhvr>
                                      <p:to>
                                        <p:strVal val="visible"/>
                                      </p:to>
                                    </p:set>
                                    <p:anim calcmode="lin" valueType="num">
                                      <p:cBhvr>
                                        <p:cTn id="18" dur="1000" fill="hold"/>
                                        <p:tgtEl>
                                          <p:spTgt spid="138"/>
                                        </p:tgtEl>
                                        <p:attrNameLst>
                                          <p:attrName>ppt_x</p:attrName>
                                        </p:attrNameLst>
                                      </p:cBhvr>
                                      <p:tavLst>
                                        <p:tav tm="0">
                                          <p:val>
                                            <p:strVal val="#ppt_x"/>
                                          </p:val>
                                        </p:tav>
                                        <p:tav tm="100000">
                                          <p:val>
                                            <p:strVal val="#ppt_x"/>
                                          </p:val>
                                        </p:tav>
                                      </p:tavLst>
                                    </p:anim>
                                    <p:anim calcmode="lin" valueType="num">
                                      <p:cBhvr>
                                        <p:cTn id="19" dur="1000" fill="hold"/>
                                        <p:tgtEl>
                                          <p:spTgt spid="138"/>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Class="entr" nodeType="clickEffect" presetID="10" grpId="4" fill="hold">
                                  <p:stCondLst>
                                    <p:cond delay="0"/>
                                  </p:stCondLst>
                                  <p:iterate type="lt" backwards="0">
                                    <p:tmAbs val="0"/>
                                  </p:iterate>
                                  <p:childTnLst>
                                    <p:set>
                                      <p:cBhvr>
                                        <p:cTn id="23" fill="hold"/>
                                        <p:tgtEl>
                                          <p:spTgt spid="144"/>
                                        </p:tgtEl>
                                        <p:attrNameLst>
                                          <p:attrName>style.visibility</p:attrName>
                                        </p:attrNameLst>
                                      </p:cBhvr>
                                      <p:to>
                                        <p:strVal val="visible"/>
                                      </p:to>
                                    </p:set>
                                    <p:animEffect filter="fade" transition="in">
                                      <p:cBhvr>
                                        <p:cTn id="24" dur="1000"/>
                                        <p:tgtEl>
                                          <p:spTgt spid="144"/>
                                        </p:tgtEl>
                                      </p:cBhvr>
                                    </p:animEffec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8" presetID="22" grpId="5" fill="hold">
                                  <p:stCondLst>
                                    <p:cond delay="0"/>
                                  </p:stCondLst>
                                  <p:iterate type="el" backwards="0">
                                    <p:tmAbs val="0"/>
                                  </p:iterate>
                                  <p:childTnLst>
                                    <p:set>
                                      <p:cBhvr>
                                        <p:cTn id="28" fill="hold"/>
                                        <p:tgtEl>
                                          <p:spTgt spid="139"/>
                                        </p:tgtEl>
                                        <p:attrNameLst>
                                          <p:attrName>style.visibility</p:attrName>
                                        </p:attrNameLst>
                                      </p:cBhvr>
                                      <p:to>
                                        <p:strVal val="visible"/>
                                      </p:to>
                                    </p:set>
                                    <p:animEffect filter="wipe(left)" transition="in">
                                      <p:cBhvr>
                                        <p:cTn id="29" dur="1000"/>
                                        <p:tgtEl>
                                          <p:spTgt spid="139"/>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4" presetID="22" grpId="6" fill="hold">
                                  <p:stCondLst>
                                    <p:cond delay="0"/>
                                  </p:stCondLst>
                                  <p:iterate type="el" backwards="0">
                                    <p:tmAbs val="0"/>
                                  </p:iterate>
                                  <p:childTnLst>
                                    <p:set>
                                      <p:cBhvr>
                                        <p:cTn id="33" fill="hold"/>
                                        <p:tgtEl>
                                          <p:spTgt spid="141"/>
                                        </p:tgtEl>
                                        <p:attrNameLst>
                                          <p:attrName>style.visibility</p:attrName>
                                        </p:attrNameLst>
                                      </p:cBhvr>
                                      <p:to>
                                        <p:strVal val="visible"/>
                                      </p:to>
                                    </p:set>
                                    <p:animEffect filter="wipe(down)" transition="in">
                                      <p:cBhvr>
                                        <p:cTn id="34" dur="1000"/>
                                        <p:tgtEl>
                                          <p:spTgt spid="141"/>
                                        </p:tgtEl>
                                      </p:cBhvr>
                                    </p:animEffec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8" presetID="26" grpId="7" fill="hold">
                                  <p:stCondLst>
                                    <p:cond delay="0"/>
                                  </p:stCondLst>
                                  <p:iterate type="lt" backwards="0">
                                    <p:tmAbs val="0"/>
                                  </p:iterate>
                                  <p:childTnLst>
                                    <p:set>
                                      <p:cBhvr>
                                        <p:cTn id="38" fill="hold"/>
                                        <p:tgtEl>
                                          <p:spTgt spid="140"/>
                                        </p:tgtEl>
                                        <p:attrNameLst>
                                          <p:attrName>style.visibility</p:attrName>
                                        </p:attrNameLst>
                                      </p:cBhvr>
                                      <p:to>
                                        <p:strVal val="visible"/>
                                      </p:to>
                                    </p:set>
                                    <p:animEffect filter="wipe(down)" transition="in">
                                      <p:cBhvr>
                                        <p:cTn id="39" dur="290">
                                          <p:stCondLst>
                                            <p:cond delay="0"/>
                                          </p:stCondLst>
                                        </p:cTn>
                                        <p:tgtEl>
                                          <p:spTgt spid="140"/>
                                        </p:tgtEl>
                                      </p:cBhvr>
                                    </p:animEffect>
                                    <p:anim calcmode="lin" valueType="num">
                                      <p:cBhvr>
                                        <p:cTn id="40" dur="911" fill="hold" tmFilter="0,0; 0.14,0.36; 0.43,0.73; 0.71,0.91; 1.0,1.0">
                                          <p:stCondLst>
                                            <p:cond delay="0"/>
                                          </p:stCondLst>
                                        </p:cTn>
                                        <p:tgtEl>
                                          <p:spTgt spid="140"/>
                                        </p:tgtEl>
                                        <p:attrNameLst>
                                          <p:attrName>ppt_x</p:attrName>
                                        </p:attrNameLst>
                                      </p:cBhvr>
                                      <p:tavLst>
                                        <p:tav tm="0">
                                          <p:val>
                                            <p:strVal val="#ppt_x-0.25"/>
                                          </p:val>
                                        </p:tav>
                                        <p:tav tm="100000">
                                          <p:val>
                                            <p:strVal val="#ppt_x"/>
                                          </p:val>
                                        </p:tav>
                                      </p:tavLst>
                                    </p:anim>
                                    <p:anim calcmode="lin" valueType="num">
                                      <p:cBhvr>
                                        <p:cTn id="41" dur="332" fill="hold" tmFilter="0.0,0.0; 0.25,0.07; 0.50,0.2; 0.75,0.467; 1.0,1.0">
                                          <p:stCondLst>
                                            <p:cond delay="0"/>
                                          </p:stCondLst>
                                        </p:cTn>
                                        <p:tgtEl>
                                          <p:spTgt spid="140"/>
                                        </p:tgtEl>
                                        <p:attrNameLst>
                                          <p:attrName>ppt_y</p:attrName>
                                        </p:attrNameLst>
                                      </p:cBhvr>
                                      <p:tavLst>
                                        <p:tav tm="0" fmla="#ppt_y-sin(pi*$)/3">
                                          <p:val>
                                            <p:fltVal val="0.5"/>
                                          </p:val>
                                        </p:tav>
                                        <p:tav tm="100000">
                                          <p:val>
                                            <p:fltVal val="1"/>
                                          </p:val>
                                        </p:tav>
                                      </p:tavLst>
                                    </p:anim>
                                    <p:anim calcmode="lin" valueType="num">
                                      <p:cBhvr>
                                        <p:cTn id="42" dur="332" fill="hold" tmFilter="0, 0; 0.125,0.2665; 0.25,0.4; 0.375,0.465; 0.5,0.5;  0.625,0.535; 0.75,0.6; 0.875,0.7335; 1,1">
                                          <p:stCondLst>
                                            <p:cond delay="332"/>
                                          </p:stCondLst>
                                        </p:cTn>
                                        <p:tgtEl>
                                          <p:spTgt spid="140"/>
                                        </p:tgtEl>
                                        <p:attrNameLst>
                                          <p:attrName>ppt_y</p:attrName>
                                        </p:attrNameLst>
                                      </p:cBhvr>
                                      <p:tavLst>
                                        <p:tav tm="0" fmla="#ppt_y-sin(pi*$)/9">
                                          <p:val>
                                            <p:fltVal val="0"/>
                                          </p:val>
                                        </p:tav>
                                        <p:tav tm="100000">
                                          <p:val>
                                            <p:fltVal val="1"/>
                                          </p:val>
                                        </p:tav>
                                      </p:tavLst>
                                    </p:anim>
                                    <p:anim calcmode="lin" valueType="num">
                                      <p:cBhvr>
                                        <p:cTn id="43" dur="166" fill="hold" tmFilter="0, 0; 0.125,0.2665; 0.25,0.4; 0.375,0.465; 0.5,0.5;  0.625,0.535; 0.75,0.6; 0.875,0.7335; 1,1">
                                          <p:stCondLst>
                                            <p:cond delay="662"/>
                                          </p:stCondLst>
                                        </p:cTn>
                                        <p:tgtEl>
                                          <p:spTgt spid="140"/>
                                        </p:tgtEl>
                                        <p:attrNameLst>
                                          <p:attrName>ppt_y</p:attrName>
                                        </p:attrNameLst>
                                      </p:cBhvr>
                                      <p:tavLst>
                                        <p:tav tm="0" fmla="#ppt_y-sin(pi*$)/27">
                                          <p:val>
                                            <p:fltVal val="0"/>
                                          </p:val>
                                        </p:tav>
                                        <p:tav tm="100000">
                                          <p:val>
                                            <p:fltVal val="1"/>
                                          </p:val>
                                        </p:tav>
                                      </p:tavLst>
                                    </p:anim>
                                    <p:anim calcmode="lin" valueType="num">
                                      <p:cBhvr>
                                        <p:cTn id="44" dur="82" fill="hold" tmFilter="0, 0; 0.125,0.2665; 0.25,0.4; 0.375,0.465; 0.5,0.5;  0.625,0.535; 0.75,0.6; 0.875,0.7335; 1,1">
                                          <p:stCondLst>
                                            <p:cond delay="828"/>
                                          </p:stCondLst>
                                        </p:cTn>
                                        <p:tgtEl>
                                          <p:spTgt spid="140"/>
                                        </p:tgtEl>
                                        <p:attrNameLst>
                                          <p:attrName>ppt_y</p:attrName>
                                        </p:attrNameLst>
                                      </p:cBhvr>
                                      <p:tavLst>
                                        <p:tav tm="0" fmla="#ppt_y-sin(pi*$)/81">
                                          <p:val>
                                            <p:fltVal val="0"/>
                                          </p:val>
                                        </p:tav>
                                        <p:tav tm="100000">
                                          <p:val>
                                            <p:fltVal val="1"/>
                                          </p:val>
                                        </p:tav>
                                      </p:tavLst>
                                    </p:anim>
                                    <p:animScale>
                                      <p:cBhvr>
                                        <p:cTn id="45" dur="13" fill="hold">
                                          <p:stCondLst>
                                            <p:cond delay="325"/>
                                          </p:stCondLst>
                                        </p:cTn>
                                        <p:tgtEl>
                                          <p:spTgt spid="140"/>
                                        </p:tgtEl>
                                      </p:cBhvr>
                                      <p:to x="100000" y="60000"/>
                                    </p:animScale>
                                    <p:animScale>
                                      <p:cBhvr>
                                        <p:cTn id="46" dur="83" decel="50000" fill="hold">
                                          <p:stCondLst>
                                            <p:cond delay="338"/>
                                          </p:stCondLst>
                                        </p:cTn>
                                        <p:tgtEl>
                                          <p:spTgt spid="140"/>
                                        </p:tgtEl>
                                      </p:cBhvr>
                                      <p:to x="100000" y="100000"/>
                                    </p:animScale>
                                    <p:animScale>
                                      <p:cBhvr>
                                        <p:cTn id="47" dur="13" decel="50000" fill="hold">
                                          <p:stCondLst>
                                            <p:cond delay="656"/>
                                          </p:stCondLst>
                                        </p:cTn>
                                        <p:tgtEl>
                                          <p:spTgt spid="140"/>
                                        </p:tgtEl>
                                      </p:cBhvr>
                                      <p:to x="100000" y="80000"/>
                                    </p:animScale>
                                    <p:animScale>
                                      <p:cBhvr>
                                        <p:cTn id="48" dur="83" decel="50000" fill="hold">
                                          <p:stCondLst>
                                            <p:cond delay="669"/>
                                          </p:stCondLst>
                                        </p:cTn>
                                        <p:tgtEl>
                                          <p:spTgt spid="140"/>
                                        </p:tgtEl>
                                      </p:cBhvr>
                                      <p:to x="100000" y="100000"/>
                                    </p:animScale>
                                    <p:animScale>
                                      <p:cBhvr>
                                        <p:cTn id="49" dur="13" decel="50000" fill="hold">
                                          <p:stCondLst>
                                            <p:cond delay="821"/>
                                          </p:stCondLst>
                                        </p:cTn>
                                        <p:tgtEl>
                                          <p:spTgt spid="140"/>
                                        </p:tgtEl>
                                      </p:cBhvr>
                                      <p:to x="100000" y="90000"/>
                                    </p:animScale>
                                    <p:animScale>
                                      <p:cBhvr>
                                        <p:cTn id="50" dur="83" decel="50000" fill="hold">
                                          <p:stCondLst>
                                            <p:cond delay="834"/>
                                          </p:stCondLst>
                                        </p:cTn>
                                        <p:tgtEl>
                                          <p:spTgt spid="140"/>
                                        </p:tgtEl>
                                      </p:cBhvr>
                                      <p:to x="100000" y="100000"/>
                                    </p:animScale>
                                    <p:animScale>
                                      <p:cBhvr>
                                        <p:cTn id="51" dur="13" decel="50000" fill="hold">
                                          <p:stCondLst>
                                            <p:cond delay="904"/>
                                          </p:stCondLst>
                                        </p:cTn>
                                        <p:tgtEl>
                                          <p:spTgt spid="140"/>
                                        </p:tgtEl>
                                      </p:cBhvr>
                                      <p:to x="100000" y="95000"/>
                                    </p:animScale>
                                    <p:animScale>
                                      <p:cBhvr>
                                        <p:cTn id="52" dur="83" decel="50000" fill="hold">
                                          <p:stCondLst>
                                            <p:cond delay="917"/>
                                          </p:stCondLst>
                                        </p:cTn>
                                        <p:tgtEl>
                                          <p:spTgt spid="140"/>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Class="entr" nodeType="clickEffect" presetSubtype="1" presetID="2" grpId="8" fill="hold">
                                  <p:stCondLst>
                                    <p:cond delay="0"/>
                                  </p:stCondLst>
                                  <p:iterate type="el" backwards="0">
                                    <p:tmAbs val="0"/>
                                  </p:iterate>
                                  <p:childTnLst>
                                    <p:set>
                                      <p:cBhvr>
                                        <p:cTn id="56" fill="hold"/>
                                        <p:tgtEl>
                                          <p:spTgt spid="142"/>
                                        </p:tgtEl>
                                        <p:attrNameLst>
                                          <p:attrName>style.visibility</p:attrName>
                                        </p:attrNameLst>
                                      </p:cBhvr>
                                      <p:to>
                                        <p:strVal val="visible"/>
                                      </p:to>
                                    </p:set>
                                    <p:anim calcmode="lin" valueType="num">
                                      <p:cBhvr>
                                        <p:cTn id="57" dur="1000" fill="hold"/>
                                        <p:tgtEl>
                                          <p:spTgt spid="142"/>
                                        </p:tgtEl>
                                        <p:attrNameLst>
                                          <p:attrName>ppt_x</p:attrName>
                                        </p:attrNameLst>
                                      </p:cBhvr>
                                      <p:tavLst>
                                        <p:tav tm="0">
                                          <p:val>
                                            <p:strVal val="#ppt_x"/>
                                          </p:val>
                                        </p:tav>
                                        <p:tav tm="100000">
                                          <p:val>
                                            <p:strVal val="#ppt_x"/>
                                          </p:val>
                                        </p:tav>
                                      </p:tavLst>
                                    </p:anim>
                                    <p:anim calcmode="lin" valueType="num">
                                      <p:cBhvr>
                                        <p:cTn id="58" dur="1000" fill="hold"/>
                                        <p:tgtEl>
                                          <p:spTgt spid="142"/>
                                        </p:tgtEl>
                                        <p:attrNameLst>
                                          <p:attrName>ppt_y</p:attrName>
                                        </p:attrNameLst>
                                      </p:cBhvr>
                                      <p:tavLst>
                                        <p:tav tm="0">
                                          <p:val>
                                            <p:strVal val="0-#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Class="entr" nodeType="clickEffect" presetID="10" grpId="9" fill="hold">
                                  <p:stCondLst>
                                    <p:cond delay="0"/>
                                  </p:stCondLst>
                                  <p:iterate type="el" backwards="0">
                                    <p:tmAbs val="0"/>
                                  </p:iterate>
                                  <p:childTnLst>
                                    <p:set>
                                      <p:cBhvr>
                                        <p:cTn id="62" fill="hold"/>
                                        <p:tgtEl>
                                          <p:spTgt spid="143"/>
                                        </p:tgtEl>
                                        <p:attrNameLst>
                                          <p:attrName>style.visibility</p:attrName>
                                        </p:attrNameLst>
                                      </p:cBhvr>
                                      <p:to>
                                        <p:strVal val="visible"/>
                                      </p:to>
                                    </p:set>
                                    <p:animEffect filter="fade" transition="in">
                                      <p:cBhvr>
                                        <p:cTn id="63"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 grpId="1"/>
      <p:bldP build="whole" bldLvl="1" animBg="1" rev="0" advAuto="0" spid="138" grpId="3"/>
      <p:bldP build="whole" bldLvl="1" animBg="1" rev="0" advAuto="0" spid="142" grpId="8"/>
      <p:bldP build="whole" bldLvl="1" animBg="1" rev="0" advAuto="0" spid="140" grpId="7"/>
      <p:bldP build="whole" bldLvl="1" animBg="1" rev="0" advAuto="0" spid="144" grpId="4"/>
      <p:bldP build="whole" bldLvl="1" animBg="1" rev="0" advAuto="0" spid="141" grpId="6"/>
      <p:bldP build="whole" bldLvl="1" animBg="1" rev="0" advAuto="0" spid="137" grpId="2"/>
      <p:bldP build="whole" bldLvl="1" animBg="1" rev="0" advAuto="0" spid="143" grpId="9"/>
      <p:bldP build="whole" bldLvl="1" animBg="1" rev="0" advAuto="0" spid="139" grpId="5"/>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Rectángulo"/>
          <p:cNvSpPr/>
          <p:nvPr/>
        </p:nvSpPr>
        <p:spPr>
          <a:xfrm>
            <a:off x="-306315" y="-495968"/>
            <a:ext cx="13876968" cy="10930806"/>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47" name="TdC - ¿QUÉ ES?"/>
          <p:cNvSpPr txBox="1"/>
          <p:nvPr>
            <p:ph type="ctrTitle"/>
          </p:nvPr>
        </p:nvSpPr>
        <p:spPr>
          <a:xfrm>
            <a:off x="701030" y="214389"/>
            <a:ext cx="11602740" cy="1117601"/>
          </a:xfrm>
          <a:prstGeom prst="rect">
            <a:avLst/>
          </a:prstGeom>
        </p:spPr>
        <p:txBody>
          <a:bodyPr/>
          <a:lstStyle>
            <a:lvl1pPr defTabSz="537463">
              <a:defRPr sz="7360">
                <a:solidFill>
                  <a:srgbClr val="FFFFFF"/>
                </a:solidFill>
                <a:latin typeface="KG Dancing on the Rooftop"/>
                <a:ea typeface="KG Dancing on the Rooftop"/>
                <a:cs typeface="KG Dancing on the Rooftop"/>
                <a:sym typeface="KG Dancing on the Rooftop"/>
              </a:defRPr>
            </a:lvl1pPr>
          </a:lstStyle>
          <a:p>
            <a:pPr/>
            <a:r>
              <a:t>TdC - ¿QUÉ ES?</a:t>
            </a:r>
          </a:p>
        </p:txBody>
      </p:sp>
      <p:sp>
        <p:nvSpPr>
          <p:cNvPr id="148" name="Rectángulo"/>
          <p:cNvSpPr/>
          <p:nvPr/>
        </p:nvSpPr>
        <p:spPr>
          <a:xfrm>
            <a:off x="-350417" y="8196958"/>
            <a:ext cx="14410678" cy="867880"/>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49" name="Es un curso dedicado al PENSAMIENTO CRÍTICO-ANALÍTICO y a la INDAGACIÓN sobre el proceso de CONOCER.…"/>
          <p:cNvSpPr txBox="1"/>
          <p:nvPr/>
        </p:nvSpPr>
        <p:spPr>
          <a:xfrm>
            <a:off x="1226183" y="1364142"/>
            <a:ext cx="10552433" cy="74752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500" indent="-444500" algn="l">
              <a:lnSpc>
                <a:spcPct val="90000"/>
              </a:lnSpc>
              <a:spcBef>
                <a:spcPts val="4200"/>
              </a:spcBef>
              <a:buSzPct val="50000"/>
              <a:buBlip>
                <a:blip r:embed="rId2"/>
              </a:buBlip>
              <a:defRPr b="0" sz="3200">
                <a:solidFill>
                  <a:srgbClr val="FFFFFF"/>
                </a:solidFill>
                <a:latin typeface="KG Dancing on the Rooftop"/>
                <a:ea typeface="KG Dancing on the Rooftop"/>
                <a:cs typeface="KG Dancing on the Rooftop"/>
                <a:sym typeface="KG Dancing on the Rooftop"/>
              </a:defRPr>
            </a:pPr>
            <a:r>
              <a:t>Es un curso dedicado al PENSAMIENTO CRÍTICO-ANALÍTICO y a la INDAGACIÓN sobre el proceso de CONOCER. </a:t>
            </a:r>
          </a:p>
          <a:p>
            <a:pPr marL="444500" indent="-444500" algn="l">
              <a:lnSpc>
                <a:spcPct val="90000"/>
              </a:lnSpc>
              <a:spcBef>
                <a:spcPts val="4200"/>
              </a:spcBef>
              <a:buSzPct val="50000"/>
              <a:buBlip>
                <a:blip r:embed="rId2"/>
              </a:buBlip>
              <a:defRPr b="0" sz="3200">
                <a:solidFill>
                  <a:srgbClr val="FFFFFF"/>
                </a:solidFill>
                <a:latin typeface="KG Dancing on the Rooftop"/>
                <a:ea typeface="KG Dancing on the Rooftop"/>
                <a:cs typeface="KG Dancing on the Rooftop"/>
                <a:sym typeface="KG Dancing on the Rooftop"/>
              </a:defRPr>
            </a:pPr>
            <a:r>
              <a:t>TdC examina críticamente CÓMO SABEMOS lo que afirmamos que sabemos. ¿Cómo los individuos/comunidades construyen conocimiento?</a:t>
            </a:r>
          </a:p>
          <a:p>
            <a:pPr marL="444500" indent="-444500" algn="l">
              <a:lnSpc>
                <a:spcPct val="90000"/>
              </a:lnSpc>
              <a:spcBef>
                <a:spcPts val="4200"/>
              </a:spcBef>
              <a:buSzPct val="50000"/>
              <a:buBlip>
                <a:blip r:embed="rId2"/>
              </a:buBlip>
              <a:defRPr b="0" sz="3200">
                <a:solidFill>
                  <a:srgbClr val="FFFFFF"/>
                </a:solidFill>
                <a:latin typeface="KG Dancing on the Rooftop"/>
                <a:ea typeface="KG Dancing on the Rooftop"/>
                <a:cs typeface="KG Dancing on the Rooftop"/>
                <a:sym typeface="KG Dancing on the Rooftop"/>
              </a:defRPr>
            </a:pPr>
            <a:r>
              <a:t>TdC anima al alumnado a analizar las </a:t>
            </a:r>
            <a:r>
              <a:t>AFIRMACIONES de conocimiento</a:t>
            </a:r>
            <a:r>
              <a:t> y a explorar PREGUNTAS de conocimiento.</a:t>
            </a:r>
          </a:p>
          <a:p>
            <a:pPr marL="444500" indent="-444500" algn="l">
              <a:lnSpc>
                <a:spcPct val="90000"/>
              </a:lnSpc>
              <a:spcBef>
                <a:spcPts val="4200"/>
              </a:spcBef>
              <a:buSzPct val="50000"/>
              <a:buBlip>
                <a:blip r:embed="rId2"/>
              </a:buBlip>
              <a:defRPr b="0" sz="3200">
                <a:solidFill>
                  <a:srgbClr val="FFFFFF"/>
                </a:solidFill>
                <a:latin typeface="KG Dancing on the Rooftop"/>
                <a:ea typeface="KG Dancing on the Rooftop"/>
                <a:cs typeface="KG Dancing on the Rooftop"/>
                <a:sym typeface="KG Dancing on the Rooftop"/>
              </a:defRPr>
            </a:pPr>
            <a:r>
              <a:t>Demostrar una conciencia y comprensión de diferentes perspectivas, y ser capaz de relacionarlas con la perspectiva propia. </a:t>
            </a:r>
          </a:p>
          <a:p>
            <a:pPr marL="444500" indent="-444500" algn="l">
              <a:lnSpc>
                <a:spcPct val="90000"/>
              </a:lnSpc>
              <a:spcBef>
                <a:spcPts val="4200"/>
              </a:spcBef>
              <a:buSzPct val="50000"/>
              <a:buBlip>
                <a:blip r:embed="rId2"/>
              </a:buBlip>
              <a:defRPr b="0" sz="3200">
                <a:solidFill>
                  <a:srgbClr val="FFFFFF"/>
                </a:solidFill>
                <a:latin typeface="KG Dancing on the Rooftop"/>
                <a:ea typeface="KG Dancing on the Rooftop"/>
                <a:cs typeface="KG Dancing on the Rooftop"/>
                <a:sym typeface="KG Dancing on the Rooftop"/>
              </a:defRPr>
            </a:pPr>
            <a:r>
              <a:t>Explorar cuestiones de la vida real o cuestiones contemporáneas desde una perspectiva de TdC.</a:t>
            </a:r>
          </a:p>
          <a:p>
            <a:pPr marL="444500" indent="-444500" algn="l">
              <a:lnSpc>
                <a:spcPct val="90000"/>
              </a:lnSpc>
              <a:spcBef>
                <a:spcPts val="4200"/>
              </a:spcBef>
              <a:buSzPct val="50000"/>
              <a:buBlip>
                <a:blip r:embed="rId2"/>
              </a:buBlip>
              <a:defRPr b="0" sz="3200">
                <a:solidFill>
                  <a:srgbClr val="FFFFFF"/>
                </a:solidFill>
                <a:latin typeface="KG Dancing on the Rooftop"/>
                <a:ea typeface="KG Dancing on the Rooftop"/>
                <a:cs typeface="KG Dancing on the Rooftop"/>
                <a:sym typeface="KG Dancing on the Rooftop"/>
              </a:defRPr>
            </a:pPr>
            <a:r>
              <a:t>TdC supone entender que el conocimiento conlleva responsabilidad, la cual conduce al compromiso y a la acción.</a:t>
            </a:r>
          </a:p>
        </p:txBody>
      </p:sp>
      <p:sp>
        <p:nvSpPr>
          <p:cNvPr id="150" name="Linterna"/>
          <p:cNvSpPr/>
          <p:nvPr/>
        </p:nvSpPr>
        <p:spPr>
          <a:xfrm rot="14977110">
            <a:off x="10952947" y="362450"/>
            <a:ext cx="672064" cy="1532274"/>
          </a:xfrm>
          <a:custGeom>
            <a:avLst/>
            <a:gdLst/>
            <a:ahLst/>
            <a:cxnLst>
              <a:cxn ang="0">
                <a:pos x="wd2" y="hd2"/>
              </a:cxn>
              <a:cxn ang="5400000">
                <a:pos x="wd2" y="hd2"/>
              </a:cxn>
              <a:cxn ang="10800000">
                <a:pos x="wd2" y="hd2"/>
              </a:cxn>
              <a:cxn ang="16200000">
                <a:pos x="wd2" y="hd2"/>
              </a:cxn>
            </a:cxnLst>
            <a:rect l="0" t="0" r="r" b="b"/>
            <a:pathLst>
              <a:path w="21588" h="21600" fill="norm" stroke="1" extrusionOk="0">
                <a:moveTo>
                  <a:pt x="1197" y="0"/>
                </a:moveTo>
                <a:cubicBezTo>
                  <a:pt x="532" y="0"/>
                  <a:pt x="0" y="233"/>
                  <a:pt x="0" y="525"/>
                </a:cubicBezTo>
                <a:lnTo>
                  <a:pt x="0" y="3724"/>
                </a:lnTo>
                <a:cubicBezTo>
                  <a:pt x="0" y="3759"/>
                  <a:pt x="53" y="3783"/>
                  <a:pt x="133" y="3783"/>
                </a:cubicBezTo>
                <a:lnTo>
                  <a:pt x="21466" y="3783"/>
                </a:lnTo>
                <a:cubicBezTo>
                  <a:pt x="21533" y="3783"/>
                  <a:pt x="21600" y="3754"/>
                  <a:pt x="21587" y="3724"/>
                </a:cubicBezTo>
                <a:lnTo>
                  <a:pt x="21587" y="525"/>
                </a:lnTo>
                <a:cubicBezTo>
                  <a:pt x="21587" y="233"/>
                  <a:pt x="21055" y="0"/>
                  <a:pt x="20390" y="0"/>
                </a:cubicBezTo>
                <a:lnTo>
                  <a:pt x="1197" y="0"/>
                </a:lnTo>
                <a:close/>
                <a:moveTo>
                  <a:pt x="254" y="4133"/>
                </a:moveTo>
                <a:cubicBezTo>
                  <a:pt x="147" y="4133"/>
                  <a:pt x="92" y="4185"/>
                  <a:pt x="145" y="4226"/>
                </a:cubicBezTo>
                <a:lnTo>
                  <a:pt x="3965" y="6723"/>
                </a:lnTo>
                <a:cubicBezTo>
                  <a:pt x="3992" y="6734"/>
                  <a:pt x="4029" y="6746"/>
                  <a:pt x="4069" y="6746"/>
                </a:cubicBezTo>
                <a:lnTo>
                  <a:pt x="17530" y="6746"/>
                </a:lnTo>
                <a:cubicBezTo>
                  <a:pt x="17584" y="6746"/>
                  <a:pt x="17621" y="6734"/>
                  <a:pt x="17634" y="6723"/>
                </a:cubicBezTo>
                <a:lnTo>
                  <a:pt x="21454" y="4226"/>
                </a:lnTo>
                <a:cubicBezTo>
                  <a:pt x="21520" y="4185"/>
                  <a:pt x="21452" y="4133"/>
                  <a:pt x="21346" y="4133"/>
                </a:cubicBezTo>
                <a:lnTo>
                  <a:pt x="254" y="4133"/>
                </a:lnTo>
                <a:close/>
                <a:moveTo>
                  <a:pt x="4123" y="7120"/>
                </a:moveTo>
                <a:cubicBezTo>
                  <a:pt x="4043" y="7120"/>
                  <a:pt x="3990" y="7150"/>
                  <a:pt x="3990" y="7179"/>
                </a:cubicBezTo>
                <a:lnTo>
                  <a:pt x="3990" y="20947"/>
                </a:lnTo>
                <a:cubicBezTo>
                  <a:pt x="3990" y="21309"/>
                  <a:pt x="4656" y="21600"/>
                  <a:pt x="5494" y="21600"/>
                </a:cubicBezTo>
                <a:lnTo>
                  <a:pt x="16105" y="21600"/>
                </a:lnTo>
                <a:cubicBezTo>
                  <a:pt x="16929" y="21600"/>
                  <a:pt x="17609" y="21309"/>
                  <a:pt x="17609" y="20947"/>
                </a:cubicBezTo>
                <a:lnTo>
                  <a:pt x="17609" y="7179"/>
                </a:lnTo>
                <a:cubicBezTo>
                  <a:pt x="17609" y="7150"/>
                  <a:pt x="17543" y="7120"/>
                  <a:pt x="17476" y="7120"/>
                </a:cubicBezTo>
                <a:lnTo>
                  <a:pt x="4123" y="7120"/>
                </a:lnTo>
                <a:close/>
                <a:moveTo>
                  <a:pt x="10440" y="10219"/>
                </a:moveTo>
                <a:lnTo>
                  <a:pt x="11147" y="10219"/>
                </a:lnTo>
                <a:cubicBezTo>
                  <a:pt x="11905" y="10219"/>
                  <a:pt x="12526" y="10494"/>
                  <a:pt x="12526" y="10826"/>
                </a:cubicBezTo>
                <a:lnTo>
                  <a:pt x="12526" y="13424"/>
                </a:lnTo>
                <a:lnTo>
                  <a:pt x="12543" y="13424"/>
                </a:lnTo>
                <a:cubicBezTo>
                  <a:pt x="12543" y="13756"/>
                  <a:pt x="11917" y="14031"/>
                  <a:pt x="11159" y="14031"/>
                </a:cubicBezTo>
                <a:lnTo>
                  <a:pt x="10440" y="14031"/>
                </a:lnTo>
                <a:cubicBezTo>
                  <a:pt x="9682" y="14031"/>
                  <a:pt x="9056" y="13756"/>
                  <a:pt x="9056" y="13424"/>
                </a:cubicBezTo>
                <a:lnTo>
                  <a:pt x="9056" y="10826"/>
                </a:lnTo>
                <a:cubicBezTo>
                  <a:pt x="9056" y="10494"/>
                  <a:pt x="9682" y="10219"/>
                  <a:pt x="10440" y="10219"/>
                </a:cubicBezTo>
                <a:close/>
              </a:path>
            </a:pathLst>
          </a:cu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51" name="Bombilla"/>
          <p:cNvSpPr/>
          <p:nvPr/>
        </p:nvSpPr>
        <p:spPr>
          <a:xfrm>
            <a:off x="244163" y="6062900"/>
            <a:ext cx="866605" cy="150264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2843"/>
                  <a:pt x="0" y="6352"/>
                </a:cubicBezTo>
                <a:cubicBezTo>
                  <a:pt x="0" y="7004"/>
                  <a:pt x="167" y="7633"/>
                  <a:pt x="477" y="8225"/>
                </a:cubicBezTo>
                <a:cubicBezTo>
                  <a:pt x="477" y="8225"/>
                  <a:pt x="477" y="8226"/>
                  <a:pt x="477" y="8227"/>
                </a:cubicBezTo>
                <a:cubicBezTo>
                  <a:pt x="491" y="8261"/>
                  <a:pt x="527" y="8322"/>
                  <a:pt x="579" y="8405"/>
                </a:cubicBezTo>
                <a:cubicBezTo>
                  <a:pt x="693" y="8601"/>
                  <a:pt x="822" y="8793"/>
                  <a:pt x="966" y="8979"/>
                </a:cubicBezTo>
                <a:cubicBezTo>
                  <a:pt x="2223" y="10787"/>
                  <a:pt x="5439" y="15160"/>
                  <a:pt x="5440" y="16141"/>
                </a:cubicBezTo>
                <a:lnTo>
                  <a:pt x="5656" y="16902"/>
                </a:lnTo>
                <a:cubicBezTo>
                  <a:pt x="5656" y="16902"/>
                  <a:pt x="5696" y="16981"/>
                  <a:pt x="5817" y="17079"/>
                </a:cubicBezTo>
                <a:lnTo>
                  <a:pt x="15815" y="17079"/>
                </a:lnTo>
                <a:cubicBezTo>
                  <a:pt x="15936" y="16981"/>
                  <a:pt x="15976" y="16902"/>
                  <a:pt x="15976" y="16902"/>
                </a:cubicBezTo>
                <a:lnTo>
                  <a:pt x="16193" y="16141"/>
                </a:lnTo>
                <a:cubicBezTo>
                  <a:pt x="16193" y="14948"/>
                  <a:pt x="20944" y="8742"/>
                  <a:pt x="21152" y="8227"/>
                </a:cubicBezTo>
                <a:cubicBezTo>
                  <a:pt x="21159" y="8211"/>
                  <a:pt x="21155" y="8198"/>
                  <a:pt x="21141" y="8188"/>
                </a:cubicBezTo>
                <a:cubicBezTo>
                  <a:pt x="21438" y="7607"/>
                  <a:pt x="21600" y="6990"/>
                  <a:pt x="21600" y="6352"/>
                </a:cubicBezTo>
                <a:cubicBezTo>
                  <a:pt x="21600" y="2843"/>
                  <a:pt x="16765" y="0"/>
                  <a:pt x="10800" y="0"/>
                </a:cubicBezTo>
                <a:close/>
                <a:moveTo>
                  <a:pt x="5943" y="17697"/>
                </a:moveTo>
                <a:cubicBezTo>
                  <a:pt x="5930" y="17727"/>
                  <a:pt x="5919" y="17758"/>
                  <a:pt x="5919" y="17791"/>
                </a:cubicBezTo>
                <a:lnTo>
                  <a:pt x="5919" y="18399"/>
                </a:lnTo>
                <a:cubicBezTo>
                  <a:pt x="5919" y="18599"/>
                  <a:pt x="6178" y="18765"/>
                  <a:pt x="6510" y="18795"/>
                </a:cubicBezTo>
                <a:cubicBezTo>
                  <a:pt x="6431" y="18855"/>
                  <a:pt x="6382" y="18929"/>
                  <a:pt x="6382" y="19010"/>
                </a:cubicBezTo>
                <a:lnTo>
                  <a:pt x="6382" y="19541"/>
                </a:lnTo>
                <a:cubicBezTo>
                  <a:pt x="6382" y="19736"/>
                  <a:pt x="6656" y="19894"/>
                  <a:pt x="6993" y="19894"/>
                </a:cubicBezTo>
                <a:lnTo>
                  <a:pt x="7186" y="19894"/>
                </a:lnTo>
                <a:lnTo>
                  <a:pt x="7186" y="20380"/>
                </a:lnTo>
                <a:cubicBezTo>
                  <a:pt x="7186" y="20568"/>
                  <a:pt x="7454" y="20721"/>
                  <a:pt x="7780" y="20721"/>
                </a:cubicBezTo>
                <a:lnTo>
                  <a:pt x="8816" y="20721"/>
                </a:lnTo>
                <a:cubicBezTo>
                  <a:pt x="8925" y="21215"/>
                  <a:pt x="9771" y="21600"/>
                  <a:pt x="10800" y="21600"/>
                </a:cubicBezTo>
                <a:cubicBezTo>
                  <a:pt x="11829" y="21600"/>
                  <a:pt x="12675" y="21215"/>
                  <a:pt x="12784" y="20721"/>
                </a:cubicBezTo>
                <a:lnTo>
                  <a:pt x="13820" y="20721"/>
                </a:lnTo>
                <a:cubicBezTo>
                  <a:pt x="14146" y="20721"/>
                  <a:pt x="14414" y="20568"/>
                  <a:pt x="14414" y="20380"/>
                </a:cubicBezTo>
                <a:lnTo>
                  <a:pt x="14414" y="19894"/>
                </a:lnTo>
                <a:lnTo>
                  <a:pt x="14607" y="19894"/>
                </a:lnTo>
                <a:cubicBezTo>
                  <a:pt x="14944" y="19894"/>
                  <a:pt x="15218" y="19736"/>
                  <a:pt x="15218" y="19541"/>
                </a:cubicBezTo>
                <a:lnTo>
                  <a:pt x="15218" y="19010"/>
                </a:lnTo>
                <a:cubicBezTo>
                  <a:pt x="15218" y="18929"/>
                  <a:pt x="15169" y="18855"/>
                  <a:pt x="15090" y="18795"/>
                </a:cubicBezTo>
                <a:cubicBezTo>
                  <a:pt x="15422" y="18765"/>
                  <a:pt x="15681" y="18599"/>
                  <a:pt x="15681" y="18399"/>
                </a:cubicBezTo>
                <a:lnTo>
                  <a:pt x="15681" y="17791"/>
                </a:lnTo>
                <a:cubicBezTo>
                  <a:pt x="15681" y="17758"/>
                  <a:pt x="15670" y="17727"/>
                  <a:pt x="15657" y="17697"/>
                </a:cubicBezTo>
                <a:lnTo>
                  <a:pt x="5943" y="17697"/>
                </a:lnTo>
                <a:close/>
              </a:path>
            </a:pathLst>
          </a:cu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54" name="TdC - ¿QUÉ NO ES?"/>
          <p:cNvSpPr txBox="1"/>
          <p:nvPr>
            <p:ph type="ctrTitle"/>
          </p:nvPr>
        </p:nvSpPr>
        <p:spPr>
          <a:xfrm>
            <a:off x="701030" y="279238"/>
            <a:ext cx="11602740" cy="1117601"/>
          </a:xfrm>
          <a:prstGeom prst="rect">
            <a:avLst/>
          </a:prstGeom>
        </p:spPr>
        <p:txBody>
          <a:bodyPr/>
          <a:lstStyle>
            <a:lvl1pPr defTabSz="537463">
              <a:defRPr sz="7360">
                <a:solidFill>
                  <a:srgbClr val="FFFFFF"/>
                </a:solidFill>
                <a:latin typeface="KG Dancing on the Rooftop"/>
                <a:ea typeface="KG Dancing on the Rooftop"/>
                <a:cs typeface="KG Dancing on the Rooftop"/>
                <a:sym typeface="KG Dancing on the Rooftop"/>
              </a:defRPr>
            </a:lvl1pPr>
          </a:lstStyle>
          <a:p>
            <a:pPr/>
            <a:r>
              <a:t>TdC - ¿QUÉ NO ES?</a:t>
            </a:r>
          </a:p>
        </p:txBody>
      </p:sp>
      <p:sp>
        <p:nvSpPr>
          <p:cNvPr id="155" name="Rectángulo"/>
          <p:cNvSpPr/>
          <p:nvPr/>
        </p:nvSpPr>
        <p:spPr>
          <a:xfrm>
            <a:off x="-350417" y="8196958"/>
            <a:ext cx="14410678" cy="867880"/>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56" name="dp-programme-logo-es.png" descr="dp-programme-logo-es.png"/>
          <p:cNvPicPr>
            <a:picLocks noChangeAspect="1"/>
          </p:cNvPicPr>
          <p:nvPr/>
        </p:nvPicPr>
        <p:blipFill>
          <a:blip r:embed="rId2">
            <a:extLst/>
          </a:blip>
          <a:stretch>
            <a:fillRect/>
          </a:stretch>
        </p:blipFill>
        <p:spPr>
          <a:xfrm>
            <a:off x="8592717" y="7490185"/>
            <a:ext cx="4240692" cy="1303492"/>
          </a:xfrm>
          <a:prstGeom prst="rect">
            <a:avLst/>
          </a:prstGeom>
          <a:ln w="12700">
            <a:miter lim="400000"/>
          </a:ln>
        </p:spPr>
      </p:pic>
      <p:sp>
        <p:nvSpPr>
          <p:cNvPr id="157" name="NO es un curso dedicado al aprendizaje de un conjunto específico de CONOCIMIENTOS.…"/>
          <p:cNvSpPr txBox="1"/>
          <p:nvPr/>
        </p:nvSpPr>
        <p:spPr>
          <a:xfrm>
            <a:off x="1578706" y="1433612"/>
            <a:ext cx="10552432" cy="601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500" indent="-444500" algn="l">
              <a:spcBef>
                <a:spcPts val="4200"/>
              </a:spcBef>
              <a:buSzPct val="50000"/>
              <a:buBlip>
                <a:blip r:embed="rId3"/>
              </a:buBlip>
              <a:defRPr b="0" sz="3200">
                <a:solidFill>
                  <a:srgbClr val="FFFFFF"/>
                </a:solidFill>
                <a:latin typeface="KG Dancing on the Rooftop"/>
                <a:ea typeface="KG Dancing on the Rooftop"/>
                <a:cs typeface="KG Dancing on the Rooftop"/>
                <a:sym typeface="KG Dancing on the Rooftop"/>
              </a:defRPr>
            </a:pPr>
            <a:r>
              <a:t>NO es un curso dedicado al aprendizaje de un conjunto específico de CONOCIMIENTOS. </a:t>
            </a:r>
          </a:p>
          <a:p>
            <a:pPr marL="444500" indent="-444500" algn="l">
              <a:spcBef>
                <a:spcPts val="4200"/>
              </a:spcBef>
              <a:buSzPct val="50000"/>
              <a:buBlip>
                <a:blip r:embed="rId3"/>
              </a:buBlip>
              <a:defRPr b="0" sz="3200">
                <a:solidFill>
                  <a:srgbClr val="FFFFFF"/>
                </a:solidFill>
                <a:latin typeface="KG Dancing on the Rooftop"/>
                <a:ea typeface="KG Dancing on the Rooftop"/>
                <a:cs typeface="KG Dancing on the Rooftop"/>
                <a:sym typeface="KG Dancing on the Rooftop"/>
              </a:defRPr>
            </a:pPr>
            <a:r>
              <a:t> NO es un curso de FILOSOFÍA. </a:t>
            </a:r>
          </a:p>
          <a:p>
            <a:pPr marL="444500" indent="-444500" algn="l">
              <a:spcBef>
                <a:spcPts val="4200"/>
              </a:spcBef>
              <a:buSzPct val="50000"/>
              <a:buBlip>
                <a:blip r:embed="rId3"/>
              </a:buBlip>
              <a:defRPr b="0" sz="3200">
                <a:solidFill>
                  <a:srgbClr val="FFFFFF"/>
                </a:solidFill>
                <a:latin typeface="KG Dancing on the Rooftop"/>
                <a:ea typeface="KG Dancing on the Rooftop"/>
                <a:cs typeface="KG Dancing on the Rooftop"/>
                <a:sym typeface="KG Dancing on the Rooftop"/>
              </a:defRPr>
            </a:pPr>
            <a:r>
              <a:t>NO se trata de divagar con preguntas abstractas sin conexión con su mundo real ni con ejemplos concretos. Marco de contexto: sus experiencias de conocimiento en otras asignaturas del Diploma; experiencias que ofrece el CAS; y con la investigación formal de la MONOGRAFÍA.</a:t>
            </a:r>
          </a:p>
          <a:p>
            <a:pPr marL="444500" indent="-444500" algn="l">
              <a:spcBef>
                <a:spcPts val="4200"/>
              </a:spcBef>
              <a:buSzPct val="50000"/>
              <a:buBlip>
                <a:blip r:embed="rId3"/>
              </a:buBlip>
              <a:defRPr b="0" sz="3200">
                <a:solidFill>
                  <a:srgbClr val="FFFFFF"/>
                </a:solidFill>
                <a:latin typeface="KG Dancing on the Rooftop"/>
                <a:ea typeface="KG Dancing on the Rooftop"/>
                <a:cs typeface="KG Dancing on the Rooftop"/>
                <a:sym typeface="KG Dancing on the Rooftop"/>
              </a:defRPr>
            </a:pPr>
            <a:r>
              <a:t>TdC no precisa de conocimientos previos específicos, ni se espera que el alumnado haya cursado asignaturas del c. concretas como preparación.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Formas.JPG" descr="Formas.JPG"/>
          <p:cNvPicPr>
            <a:picLocks noChangeAspect="1"/>
          </p:cNvPicPr>
          <p:nvPr/>
        </p:nvPicPr>
        <p:blipFill>
          <a:blip r:embed="rId2">
            <a:extLst/>
          </a:blip>
          <a:stretch>
            <a:fillRect/>
          </a:stretch>
        </p:blipFill>
        <p:spPr>
          <a:xfrm>
            <a:off x="-140594" y="-766960"/>
            <a:ext cx="13654497" cy="10251573"/>
          </a:xfrm>
          <a:prstGeom prst="rect">
            <a:avLst/>
          </a:prstGeom>
          <a:ln w="12700">
            <a:miter lim="400000"/>
          </a:ln>
        </p:spPr>
      </p:pic>
      <p:sp>
        <p:nvSpPr>
          <p:cNvPr id="160" name="Rectángulo"/>
          <p:cNvSpPr/>
          <p:nvPr/>
        </p:nvSpPr>
        <p:spPr>
          <a:xfrm>
            <a:off x="-304354" y="8933976"/>
            <a:ext cx="14410678" cy="867880"/>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61" name="dp-programme-logo-es.png" descr="dp-programme-logo-es.png"/>
          <p:cNvPicPr>
            <a:picLocks noChangeAspect="1"/>
          </p:cNvPicPr>
          <p:nvPr/>
        </p:nvPicPr>
        <p:blipFill>
          <a:blip r:embed="rId3">
            <a:extLst/>
          </a:blip>
          <a:stretch>
            <a:fillRect/>
          </a:stretch>
        </p:blipFill>
        <p:spPr>
          <a:xfrm>
            <a:off x="8800003" y="8342362"/>
            <a:ext cx="4240692" cy="1303492"/>
          </a:xfrm>
          <a:prstGeom prst="rect">
            <a:avLst/>
          </a:prstGeom>
          <a:ln w="12700">
            <a:miter lim="400000"/>
          </a:ln>
        </p:spPr>
      </p:pic>
      <p:sp>
        <p:nvSpPr>
          <p:cNvPr id="162" name="8 FORMAS, DE ENTRE OTRAS……"/>
          <p:cNvSpPr txBox="1"/>
          <p:nvPr/>
        </p:nvSpPr>
        <p:spPr>
          <a:xfrm>
            <a:off x="1531678" y="2244902"/>
            <a:ext cx="10738614" cy="46939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499" indent="-444499" algn="l">
              <a:lnSpc>
                <a:spcPct val="90000"/>
              </a:lnSpc>
              <a:spcBef>
                <a:spcPts val="4200"/>
              </a:spcBef>
              <a:buSzPct val="50000"/>
              <a:buBlip>
                <a:blip r:embed="rId4"/>
              </a:buBlip>
              <a:defRPr b="0" sz="5000">
                <a:latin typeface="KG Dancing on the Rooftop"/>
                <a:ea typeface="KG Dancing on the Rooftop"/>
                <a:cs typeface="KG Dancing on the Rooftop"/>
                <a:sym typeface="KG Dancing on the Rooftop"/>
              </a:defRPr>
            </a:pPr>
            <a:r>
              <a:t>8 FORMAS, DE ENTRE OTRAS… </a:t>
            </a:r>
          </a:p>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4/8 A ESTUDIAR EN PROFUNDIDAD. </a:t>
            </a:r>
          </a:p>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 SON LA BASE METODOLÓGICA DE LAS ÁREAS DE CONOCIMIENTO (LA BRÚJULA). </a:t>
            </a:r>
          </a:p>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PUNTO DE PARTIDA PARA la construcción del CONOCIMIENTO PERSONAL y COMPARTIDO.</a:t>
            </a:r>
          </a:p>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A TdC le interesa saber “¿cómo sabemos eso?”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2">
                                            <p:bg/>
                                          </p:spTgt>
                                        </p:tgtEl>
                                        <p:attrNameLst>
                                          <p:attrName>style.visibility</p:attrName>
                                        </p:attrNameLst>
                                      </p:cBhvr>
                                      <p:to>
                                        <p:strVal val="visible"/>
                                      </p:to>
                                    </p:set>
                                    <p:anim calcmode="lin" valueType="num">
                                      <p:cBhvr>
                                        <p:cTn id="7" dur="900" fill="hold"/>
                                        <p:tgtEl>
                                          <p:spTgt spid="162">
                                            <p:bg/>
                                          </p:spTgt>
                                        </p:tgtEl>
                                        <p:attrNameLst>
                                          <p:attrName>ppt_x</p:attrName>
                                        </p:attrNameLst>
                                      </p:cBhvr>
                                      <p:tavLst>
                                        <p:tav tm="0">
                                          <p:val>
                                            <p:strVal val="0-#ppt_w/2"/>
                                          </p:val>
                                        </p:tav>
                                        <p:tav tm="100000">
                                          <p:val>
                                            <p:strVal val="#ppt_x"/>
                                          </p:val>
                                        </p:tav>
                                      </p:tavLst>
                                    </p:anim>
                                    <p:anim calcmode="lin" valueType="num">
                                      <p:cBhvr>
                                        <p:cTn id="8" dur="900" fill="hold"/>
                                        <p:tgtEl>
                                          <p:spTgt spid="162">
                                            <p:bg/>
                                          </p:spTgt>
                                        </p:tgtEl>
                                        <p:attrNameLst>
                                          <p:attrName>ppt_y</p:attrName>
                                        </p:attrNameLst>
                                      </p:cBhvr>
                                      <p:tavLst>
                                        <p:tav tm="0">
                                          <p:val>
                                            <p:strVal val="#ppt_y"/>
                                          </p:val>
                                        </p:tav>
                                        <p:tav tm="100000">
                                          <p:val>
                                            <p:strVal val="#ppt_y"/>
                                          </p:val>
                                        </p:tav>
                                      </p:tavLst>
                                    </p:anim>
                                  </p:childTnLst>
                                </p:cTn>
                              </p:par>
                              <p:par>
                                <p:cTn id="9" presetClass="entr" nodeType="withEffect" presetSubtype="8" presetID="2" grpId="1" fill="hold">
                                  <p:stCondLst>
                                    <p:cond delay="0"/>
                                  </p:stCondLst>
                                  <p:iterate type="el" backwards="0">
                                    <p:tmAbs val="0"/>
                                  </p:iterate>
                                  <p:childTnLst>
                                    <p:set>
                                      <p:cBhvr>
                                        <p:cTn id="10" fill="hold"/>
                                        <p:tgtEl>
                                          <p:spTgt spid="162">
                                            <p:txEl>
                                              <p:pRg st="0" end="0"/>
                                            </p:txEl>
                                          </p:spTgt>
                                        </p:tgtEl>
                                        <p:attrNameLst>
                                          <p:attrName>style.visibility</p:attrName>
                                        </p:attrNameLst>
                                      </p:cBhvr>
                                      <p:to>
                                        <p:strVal val="visible"/>
                                      </p:to>
                                    </p:set>
                                    <p:anim calcmode="lin" valueType="num">
                                      <p:cBhvr>
                                        <p:cTn id="11" dur="900" fill="hold"/>
                                        <p:tgtEl>
                                          <p:spTgt spid="162">
                                            <p:txEl>
                                              <p:pRg st="0" end="0"/>
                                            </p:txEl>
                                          </p:spTgt>
                                        </p:tgtEl>
                                        <p:attrNameLst>
                                          <p:attrName>ppt_x</p:attrName>
                                        </p:attrNameLst>
                                      </p:cBhvr>
                                      <p:tavLst>
                                        <p:tav tm="0">
                                          <p:val>
                                            <p:strVal val="0-#ppt_w/2"/>
                                          </p:val>
                                        </p:tav>
                                        <p:tav tm="100000">
                                          <p:val>
                                            <p:strVal val="#ppt_x"/>
                                          </p:val>
                                        </p:tav>
                                      </p:tavLst>
                                    </p:anim>
                                    <p:anim calcmode="lin" valueType="num">
                                      <p:cBhvr>
                                        <p:cTn id="12" dur="900" fill="hold"/>
                                        <p:tgtEl>
                                          <p:spTgt spid="16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1" fill="hold">
                                  <p:stCondLst>
                                    <p:cond delay="0"/>
                                  </p:stCondLst>
                                  <p:iterate type="el" backwards="0">
                                    <p:tmAbs val="0"/>
                                  </p:iterate>
                                  <p:childTnLst>
                                    <p:set>
                                      <p:cBhvr>
                                        <p:cTn id="16" fill="hold"/>
                                        <p:tgtEl>
                                          <p:spTgt spid="162">
                                            <p:txEl>
                                              <p:pRg st="1" end="1"/>
                                            </p:txEl>
                                          </p:spTgt>
                                        </p:tgtEl>
                                        <p:attrNameLst>
                                          <p:attrName>style.visibility</p:attrName>
                                        </p:attrNameLst>
                                      </p:cBhvr>
                                      <p:to>
                                        <p:strVal val="visible"/>
                                      </p:to>
                                    </p:set>
                                    <p:anim calcmode="lin" valueType="num">
                                      <p:cBhvr>
                                        <p:cTn id="17" dur="900" fill="hold"/>
                                        <p:tgtEl>
                                          <p:spTgt spid="162">
                                            <p:txEl>
                                              <p:pRg st="1" end="1"/>
                                            </p:txEl>
                                          </p:spTgt>
                                        </p:tgtEl>
                                        <p:attrNameLst>
                                          <p:attrName>ppt_x</p:attrName>
                                        </p:attrNameLst>
                                      </p:cBhvr>
                                      <p:tavLst>
                                        <p:tav tm="0">
                                          <p:val>
                                            <p:strVal val="0-#ppt_w/2"/>
                                          </p:val>
                                        </p:tav>
                                        <p:tav tm="100000">
                                          <p:val>
                                            <p:strVal val="#ppt_x"/>
                                          </p:val>
                                        </p:tav>
                                      </p:tavLst>
                                    </p:anim>
                                    <p:anim calcmode="lin" valueType="num">
                                      <p:cBhvr>
                                        <p:cTn id="18" dur="900" fill="hold"/>
                                        <p:tgtEl>
                                          <p:spTgt spid="16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 grpId="1" fill="hold">
                                  <p:stCondLst>
                                    <p:cond delay="0"/>
                                  </p:stCondLst>
                                  <p:iterate type="el" backwards="0">
                                    <p:tmAbs val="0"/>
                                  </p:iterate>
                                  <p:childTnLst>
                                    <p:set>
                                      <p:cBhvr>
                                        <p:cTn id="22" fill="hold"/>
                                        <p:tgtEl>
                                          <p:spTgt spid="162">
                                            <p:txEl>
                                              <p:pRg st="2" end="2"/>
                                            </p:txEl>
                                          </p:spTgt>
                                        </p:tgtEl>
                                        <p:attrNameLst>
                                          <p:attrName>style.visibility</p:attrName>
                                        </p:attrNameLst>
                                      </p:cBhvr>
                                      <p:to>
                                        <p:strVal val="visible"/>
                                      </p:to>
                                    </p:set>
                                    <p:anim calcmode="lin" valueType="num">
                                      <p:cBhvr>
                                        <p:cTn id="23" dur="900" fill="hold"/>
                                        <p:tgtEl>
                                          <p:spTgt spid="162">
                                            <p:txEl>
                                              <p:pRg st="2" end="2"/>
                                            </p:txEl>
                                          </p:spTgt>
                                        </p:tgtEl>
                                        <p:attrNameLst>
                                          <p:attrName>ppt_x</p:attrName>
                                        </p:attrNameLst>
                                      </p:cBhvr>
                                      <p:tavLst>
                                        <p:tav tm="0">
                                          <p:val>
                                            <p:strVal val="0-#ppt_w/2"/>
                                          </p:val>
                                        </p:tav>
                                        <p:tav tm="100000">
                                          <p:val>
                                            <p:strVal val="#ppt_x"/>
                                          </p:val>
                                        </p:tav>
                                      </p:tavLst>
                                    </p:anim>
                                    <p:anim calcmode="lin" valueType="num">
                                      <p:cBhvr>
                                        <p:cTn id="24" dur="900" fill="hold"/>
                                        <p:tgtEl>
                                          <p:spTgt spid="16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8" presetID="2" grpId="1" fill="hold">
                                  <p:stCondLst>
                                    <p:cond delay="0"/>
                                  </p:stCondLst>
                                  <p:iterate type="el" backwards="0">
                                    <p:tmAbs val="0"/>
                                  </p:iterate>
                                  <p:childTnLst>
                                    <p:set>
                                      <p:cBhvr>
                                        <p:cTn id="28" fill="hold"/>
                                        <p:tgtEl>
                                          <p:spTgt spid="162">
                                            <p:txEl>
                                              <p:pRg st="3" end="3"/>
                                            </p:txEl>
                                          </p:spTgt>
                                        </p:tgtEl>
                                        <p:attrNameLst>
                                          <p:attrName>style.visibility</p:attrName>
                                        </p:attrNameLst>
                                      </p:cBhvr>
                                      <p:to>
                                        <p:strVal val="visible"/>
                                      </p:to>
                                    </p:set>
                                    <p:anim calcmode="lin" valueType="num">
                                      <p:cBhvr>
                                        <p:cTn id="29" dur="900" fill="hold"/>
                                        <p:tgtEl>
                                          <p:spTgt spid="162">
                                            <p:txEl>
                                              <p:pRg st="3" end="3"/>
                                            </p:txEl>
                                          </p:spTgt>
                                        </p:tgtEl>
                                        <p:attrNameLst>
                                          <p:attrName>ppt_x</p:attrName>
                                        </p:attrNameLst>
                                      </p:cBhvr>
                                      <p:tavLst>
                                        <p:tav tm="0">
                                          <p:val>
                                            <p:strVal val="0-#ppt_w/2"/>
                                          </p:val>
                                        </p:tav>
                                        <p:tav tm="100000">
                                          <p:val>
                                            <p:strVal val="#ppt_x"/>
                                          </p:val>
                                        </p:tav>
                                      </p:tavLst>
                                    </p:anim>
                                    <p:anim calcmode="lin" valueType="num">
                                      <p:cBhvr>
                                        <p:cTn id="30" dur="900" fill="hold"/>
                                        <p:tgtEl>
                                          <p:spTgt spid="16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8" presetID="2" grpId="1" fill="hold">
                                  <p:stCondLst>
                                    <p:cond delay="0"/>
                                  </p:stCondLst>
                                  <p:iterate type="el" backwards="0">
                                    <p:tmAbs val="0"/>
                                  </p:iterate>
                                  <p:childTnLst>
                                    <p:set>
                                      <p:cBhvr>
                                        <p:cTn id="34" fill="hold"/>
                                        <p:tgtEl>
                                          <p:spTgt spid="162">
                                            <p:txEl>
                                              <p:pRg st="4" end="4"/>
                                            </p:txEl>
                                          </p:spTgt>
                                        </p:tgtEl>
                                        <p:attrNameLst>
                                          <p:attrName>style.visibility</p:attrName>
                                        </p:attrNameLst>
                                      </p:cBhvr>
                                      <p:to>
                                        <p:strVal val="visible"/>
                                      </p:to>
                                    </p:set>
                                    <p:anim calcmode="lin" valueType="num">
                                      <p:cBhvr>
                                        <p:cTn id="35" dur="900" fill="hold"/>
                                        <p:tgtEl>
                                          <p:spTgt spid="162">
                                            <p:txEl>
                                              <p:pRg st="4" end="4"/>
                                            </p:txEl>
                                          </p:spTgt>
                                        </p:tgtEl>
                                        <p:attrNameLst>
                                          <p:attrName>ppt_x</p:attrName>
                                        </p:attrNameLst>
                                      </p:cBhvr>
                                      <p:tavLst>
                                        <p:tav tm="0">
                                          <p:val>
                                            <p:strVal val="0-#ppt_w/2"/>
                                          </p:val>
                                        </p:tav>
                                        <p:tav tm="100000">
                                          <p:val>
                                            <p:strVal val="#ppt_x"/>
                                          </p:val>
                                        </p:tav>
                                      </p:tavLst>
                                    </p:anim>
                                    <p:anim calcmode="lin" valueType="num">
                                      <p:cBhvr>
                                        <p:cTn id="36" dur="900" fill="hold"/>
                                        <p:tgtEl>
                                          <p:spTgt spid="16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2"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4" name="Areas.JPG" descr="Areas.JPG"/>
          <p:cNvPicPr>
            <a:picLocks noChangeAspect="1"/>
          </p:cNvPicPr>
          <p:nvPr/>
        </p:nvPicPr>
        <p:blipFill>
          <a:blip r:embed="rId2">
            <a:alphaModFix amt="83351"/>
            <a:extLst/>
          </a:blip>
          <a:srcRect l="884" t="1108" r="884" b="1108"/>
          <a:stretch>
            <a:fillRect/>
          </a:stretch>
        </p:blipFill>
        <p:spPr>
          <a:xfrm>
            <a:off x="-114499" y="-600373"/>
            <a:ext cx="13233858" cy="9890472"/>
          </a:xfrm>
          <a:prstGeom prst="rect">
            <a:avLst/>
          </a:prstGeom>
          <a:ln w="12700">
            <a:miter lim="400000"/>
          </a:ln>
        </p:spPr>
      </p:pic>
      <p:sp>
        <p:nvSpPr>
          <p:cNvPr id="165" name="Rectángulo"/>
          <p:cNvSpPr/>
          <p:nvPr/>
        </p:nvSpPr>
        <p:spPr>
          <a:xfrm>
            <a:off x="-304354" y="8933976"/>
            <a:ext cx="14410678" cy="867880"/>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66" name="dp-programme-logo-es.png" descr="dp-programme-logo-es.png"/>
          <p:cNvPicPr>
            <a:picLocks noChangeAspect="1"/>
          </p:cNvPicPr>
          <p:nvPr/>
        </p:nvPicPr>
        <p:blipFill>
          <a:blip r:embed="rId3">
            <a:extLst/>
          </a:blip>
          <a:stretch>
            <a:fillRect/>
          </a:stretch>
        </p:blipFill>
        <p:spPr>
          <a:xfrm>
            <a:off x="8800003" y="8342362"/>
            <a:ext cx="4240692" cy="1303492"/>
          </a:xfrm>
          <a:prstGeom prst="rect">
            <a:avLst/>
          </a:prstGeom>
          <a:ln w="12700">
            <a:miter lim="400000"/>
          </a:ln>
        </p:spPr>
      </p:pic>
      <p:sp>
        <p:nvSpPr>
          <p:cNvPr id="167" name="Disciplinas académicas o A.C. generan y dan forma al conocimiento.…"/>
          <p:cNvSpPr txBox="1"/>
          <p:nvPr/>
        </p:nvSpPr>
        <p:spPr>
          <a:xfrm>
            <a:off x="1693941" y="1938020"/>
            <a:ext cx="10178085" cy="58775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Disciplinas académicas o A.C. generan y dan forma al conocimiento. </a:t>
            </a:r>
          </a:p>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SON ÁMBITOS ESPECÍFICOS DE CONOCIMIENTO. </a:t>
            </a:r>
          </a:p>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6/8 A ESTUDIAR EN PROFUNDIDAD. </a:t>
            </a:r>
          </a:p>
          <a:p>
            <a:pPr marL="444499" indent="-444499" algn="l">
              <a:lnSpc>
                <a:spcPct val="90000"/>
              </a:lnSpc>
              <a:spcBef>
                <a:spcPts val="400"/>
              </a:spcBef>
              <a:buSzPct val="50000"/>
              <a:buBlip>
                <a:blip r:embed="rId4"/>
              </a:buBlip>
              <a:defRPr b="0" sz="5000">
                <a:latin typeface="KG Dancing on the Rooftop"/>
                <a:ea typeface="KG Dancing on the Rooftop"/>
                <a:cs typeface="KG Dancing on the Rooftop"/>
                <a:sym typeface="KG Dancing on the Rooftop"/>
              </a:defRPr>
            </a:pPr>
            <a:r>
              <a:t>FORMAN EL MARCO DE CONOCIMIENTO QUE PERMITE AL ALUMNADO COMPARARLAS Y CONTRASTARLAS LO CUAL LES LLEVA A EXPLORAR EN MAYOR PROFUNDIDAD LA RELACIÓN ENTRE LAS AREAS DE C. Y FORMAS DE C.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67">
                                            <p:bg/>
                                          </p:spTgt>
                                        </p:tgtEl>
                                        <p:attrNameLst>
                                          <p:attrName>style.visibility</p:attrName>
                                        </p:attrNameLst>
                                      </p:cBhvr>
                                      <p:to>
                                        <p:strVal val="visible"/>
                                      </p:to>
                                    </p:set>
                                    <p:anim calcmode="lin" valueType="num">
                                      <p:cBhvr>
                                        <p:cTn id="7" dur="1500" fill="hold"/>
                                        <p:tgtEl>
                                          <p:spTgt spid="167">
                                            <p:bg/>
                                          </p:spTgt>
                                        </p:tgtEl>
                                        <p:attrNameLst>
                                          <p:attrName>ppt_w</p:attrName>
                                        </p:attrNameLst>
                                      </p:cBhvr>
                                      <p:tavLst>
                                        <p:tav tm="0">
                                          <p:val>
                                            <p:fltVal val="0"/>
                                          </p:val>
                                        </p:tav>
                                        <p:tav tm="100000">
                                          <p:val>
                                            <p:strVal val="#ppt_w"/>
                                          </p:val>
                                        </p:tav>
                                      </p:tavLst>
                                    </p:anim>
                                    <p:anim calcmode="lin" valueType="num">
                                      <p:cBhvr>
                                        <p:cTn id="8" dur="1500" fill="hold"/>
                                        <p:tgtEl>
                                          <p:spTgt spid="167">
                                            <p:bg/>
                                          </p:spTgt>
                                        </p:tgtEl>
                                        <p:attrNameLst>
                                          <p:attrName>ppt_h</p:attrName>
                                        </p:attrNameLst>
                                      </p:cBhvr>
                                      <p:tavLst>
                                        <p:tav tm="0">
                                          <p:val>
                                            <p:fltVal val="0"/>
                                          </p:val>
                                        </p:tav>
                                        <p:tav tm="100000">
                                          <p:val>
                                            <p:strVal val="#ppt_h"/>
                                          </p:val>
                                        </p:tav>
                                      </p:tavLst>
                                    </p:anim>
                                  </p:childTnLst>
                                </p:cTn>
                              </p:par>
                              <p:par>
                                <p:cTn id="9" presetClass="entr" nodeType="withEffect" presetSubtype="16" presetID="23" grpId="1" fill="hold">
                                  <p:stCondLst>
                                    <p:cond delay="0"/>
                                  </p:stCondLst>
                                  <p:iterate type="el" backwards="0">
                                    <p:tmAbs val="0"/>
                                  </p:iterate>
                                  <p:childTnLst>
                                    <p:set>
                                      <p:cBhvr>
                                        <p:cTn id="10" fill="hold"/>
                                        <p:tgtEl>
                                          <p:spTgt spid="167">
                                            <p:txEl>
                                              <p:pRg st="0" end="0"/>
                                            </p:txEl>
                                          </p:spTgt>
                                        </p:tgtEl>
                                        <p:attrNameLst>
                                          <p:attrName>style.visibility</p:attrName>
                                        </p:attrNameLst>
                                      </p:cBhvr>
                                      <p:to>
                                        <p:strVal val="visible"/>
                                      </p:to>
                                    </p:set>
                                    <p:anim calcmode="lin" valueType="num">
                                      <p:cBhvr>
                                        <p:cTn id="11" dur="1500" fill="hold"/>
                                        <p:tgtEl>
                                          <p:spTgt spid="167">
                                            <p:txEl>
                                              <p:pRg st="0" end="0"/>
                                            </p:txEl>
                                          </p:spTgt>
                                        </p:tgtEl>
                                        <p:attrNameLst>
                                          <p:attrName>ppt_w</p:attrName>
                                        </p:attrNameLst>
                                      </p:cBhvr>
                                      <p:tavLst>
                                        <p:tav tm="0">
                                          <p:val>
                                            <p:fltVal val="0"/>
                                          </p:val>
                                        </p:tav>
                                        <p:tav tm="100000">
                                          <p:val>
                                            <p:strVal val="#ppt_w"/>
                                          </p:val>
                                        </p:tav>
                                      </p:tavLst>
                                    </p:anim>
                                    <p:anim calcmode="lin" valueType="num">
                                      <p:cBhvr>
                                        <p:cTn id="12" dur="1500" fill="hold"/>
                                        <p:tgtEl>
                                          <p:spTgt spid="16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16" presetID="23" grpId="1" fill="hold">
                                  <p:stCondLst>
                                    <p:cond delay="0"/>
                                  </p:stCondLst>
                                  <p:iterate type="el" backwards="0">
                                    <p:tmAbs val="0"/>
                                  </p:iterate>
                                  <p:childTnLst>
                                    <p:set>
                                      <p:cBhvr>
                                        <p:cTn id="16" fill="hold"/>
                                        <p:tgtEl>
                                          <p:spTgt spid="167">
                                            <p:txEl>
                                              <p:pRg st="1" end="1"/>
                                            </p:txEl>
                                          </p:spTgt>
                                        </p:tgtEl>
                                        <p:attrNameLst>
                                          <p:attrName>style.visibility</p:attrName>
                                        </p:attrNameLst>
                                      </p:cBhvr>
                                      <p:to>
                                        <p:strVal val="visible"/>
                                      </p:to>
                                    </p:set>
                                    <p:anim calcmode="lin" valueType="num">
                                      <p:cBhvr>
                                        <p:cTn id="17" dur="1500" fill="hold"/>
                                        <p:tgtEl>
                                          <p:spTgt spid="167">
                                            <p:txEl>
                                              <p:pRg st="1" end="1"/>
                                            </p:txEl>
                                          </p:spTgt>
                                        </p:tgtEl>
                                        <p:attrNameLst>
                                          <p:attrName>ppt_w</p:attrName>
                                        </p:attrNameLst>
                                      </p:cBhvr>
                                      <p:tavLst>
                                        <p:tav tm="0">
                                          <p:val>
                                            <p:fltVal val="0"/>
                                          </p:val>
                                        </p:tav>
                                        <p:tav tm="100000">
                                          <p:val>
                                            <p:strVal val="#ppt_w"/>
                                          </p:val>
                                        </p:tav>
                                      </p:tavLst>
                                    </p:anim>
                                    <p:anim calcmode="lin" valueType="num">
                                      <p:cBhvr>
                                        <p:cTn id="18" dur="1500" fill="hold"/>
                                        <p:tgtEl>
                                          <p:spTgt spid="16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16" presetID="23" grpId="1" fill="hold">
                                  <p:stCondLst>
                                    <p:cond delay="0"/>
                                  </p:stCondLst>
                                  <p:iterate type="el" backwards="0">
                                    <p:tmAbs val="0"/>
                                  </p:iterate>
                                  <p:childTnLst>
                                    <p:set>
                                      <p:cBhvr>
                                        <p:cTn id="22" fill="hold"/>
                                        <p:tgtEl>
                                          <p:spTgt spid="167">
                                            <p:txEl>
                                              <p:pRg st="2" end="2"/>
                                            </p:txEl>
                                          </p:spTgt>
                                        </p:tgtEl>
                                        <p:attrNameLst>
                                          <p:attrName>style.visibility</p:attrName>
                                        </p:attrNameLst>
                                      </p:cBhvr>
                                      <p:to>
                                        <p:strVal val="visible"/>
                                      </p:to>
                                    </p:set>
                                    <p:anim calcmode="lin" valueType="num">
                                      <p:cBhvr>
                                        <p:cTn id="23" dur="1500" fill="hold"/>
                                        <p:tgtEl>
                                          <p:spTgt spid="167">
                                            <p:txEl>
                                              <p:pRg st="2" end="2"/>
                                            </p:txEl>
                                          </p:spTgt>
                                        </p:tgtEl>
                                        <p:attrNameLst>
                                          <p:attrName>ppt_w</p:attrName>
                                        </p:attrNameLst>
                                      </p:cBhvr>
                                      <p:tavLst>
                                        <p:tav tm="0">
                                          <p:val>
                                            <p:fltVal val="0"/>
                                          </p:val>
                                        </p:tav>
                                        <p:tav tm="100000">
                                          <p:val>
                                            <p:strVal val="#ppt_w"/>
                                          </p:val>
                                        </p:tav>
                                      </p:tavLst>
                                    </p:anim>
                                    <p:anim calcmode="lin" valueType="num">
                                      <p:cBhvr>
                                        <p:cTn id="24" dur="1500" fill="hold"/>
                                        <p:tgtEl>
                                          <p:spTgt spid="16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16" presetID="23" grpId="1" fill="hold">
                                  <p:stCondLst>
                                    <p:cond delay="0"/>
                                  </p:stCondLst>
                                  <p:iterate type="el" backwards="0">
                                    <p:tmAbs val="0"/>
                                  </p:iterate>
                                  <p:childTnLst>
                                    <p:set>
                                      <p:cBhvr>
                                        <p:cTn id="28" fill="hold"/>
                                        <p:tgtEl>
                                          <p:spTgt spid="167">
                                            <p:txEl>
                                              <p:pRg st="3" end="3"/>
                                            </p:txEl>
                                          </p:spTgt>
                                        </p:tgtEl>
                                        <p:attrNameLst>
                                          <p:attrName>style.visibility</p:attrName>
                                        </p:attrNameLst>
                                      </p:cBhvr>
                                      <p:to>
                                        <p:strVal val="visible"/>
                                      </p:to>
                                    </p:set>
                                    <p:anim calcmode="lin" valueType="num">
                                      <p:cBhvr>
                                        <p:cTn id="29" dur="1500" fill="hold"/>
                                        <p:tgtEl>
                                          <p:spTgt spid="167">
                                            <p:txEl>
                                              <p:pRg st="3" end="3"/>
                                            </p:txEl>
                                          </p:spTgt>
                                        </p:tgtEl>
                                        <p:attrNameLst>
                                          <p:attrName>ppt_w</p:attrName>
                                        </p:attrNameLst>
                                      </p:cBhvr>
                                      <p:tavLst>
                                        <p:tav tm="0">
                                          <p:val>
                                            <p:fltVal val="0"/>
                                          </p:val>
                                        </p:tav>
                                        <p:tav tm="100000">
                                          <p:val>
                                            <p:strVal val="#ppt_w"/>
                                          </p:val>
                                        </p:tav>
                                      </p:tavLst>
                                    </p:anim>
                                    <p:anim calcmode="lin" valueType="num">
                                      <p:cBhvr>
                                        <p:cTn id="30" dur="1500" fill="hold"/>
                                        <p:tgtEl>
                                          <p:spTgt spid="167">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7"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Rectángulo"/>
          <p:cNvSpPr/>
          <p:nvPr/>
        </p:nvSpPr>
        <p:spPr>
          <a:xfrm>
            <a:off x="-565853" y="-569772"/>
            <a:ext cx="14136506" cy="10893144"/>
          </a:xfrm>
          <a:prstGeom prst="rect">
            <a:avLst/>
          </a:prstGeom>
          <a:solidFill>
            <a:srgbClr val="000000">
              <a:alpha val="83351"/>
            </a:srgbClr>
          </a:solidFill>
          <a:ln w="12700">
            <a:miter lim="400000"/>
          </a:ln>
        </p:spPr>
        <p:txBody>
          <a:bodyPr lIns="50800" tIns="50800" rIns="50800" bIns="50800" anchor="ctr"/>
          <a:lstStyle/>
          <a:p>
            <a:pPr algn="l">
              <a:spcBef>
                <a:spcPts val="4200"/>
              </a:spcBef>
              <a:defRPr b="0" sz="3200">
                <a:solidFill>
                  <a:srgbClr val="FFFFFF"/>
                </a:solidFill>
                <a:latin typeface="KG Dancing on the Rooftop"/>
                <a:ea typeface="KG Dancing on the Rooftop"/>
                <a:cs typeface="KG Dancing on the Rooftop"/>
                <a:sym typeface="KG Dancing on the Rooftop"/>
              </a:defRPr>
            </a:pPr>
          </a:p>
        </p:txBody>
      </p:sp>
      <p:sp>
        <p:nvSpPr>
          <p:cNvPr id="170" name="Teoría del Conocimiento"/>
          <p:cNvSpPr txBox="1"/>
          <p:nvPr>
            <p:ph type="ctrTitle"/>
          </p:nvPr>
        </p:nvSpPr>
        <p:spPr>
          <a:xfrm>
            <a:off x="793282" y="246814"/>
            <a:ext cx="11602741" cy="1117601"/>
          </a:xfrm>
          <a:prstGeom prst="rect">
            <a:avLst/>
          </a:prstGeom>
        </p:spPr>
        <p:txBody>
          <a:bodyPr/>
          <a:lstStyle>
            <a:lvl1pPr defTabSz="537463">
              <a:defRPr sz="7360">
                <a:solidFill>
                  <a:srgbClr val="FFFFFF"/>
                </a:solidFill>
                <a:latin typeface="KG Dancing on the Rooftop"/>
                <a:ea typeface="KG Dancing on the Rooftop"/>
                <a:cs typeface="KG Dancing on the Rooftop"/>
                <a:sym typeface="KG Dancing on the Rooftop"/>
              </a:defRPr>
            </a:lvl1pPr>
          </a:lstStyle>
          <a:p>
            <a:pPr/>
            <a:r>
              <a:t>Teoría del Conocimiento</a:t>
            </a:r>
          </a:p>
        </p:txBody>
      </p:sp>
      <p:pic>
        <p:nvPicPr>
          <p:cNvPr id="171" name="video recortado.mp4" descr="video recortado.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352" y="1709284"/>
            <a:ext cx="13004801" cy="73152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57600006" fill="hold"/>
                                        <p:tgtEl>
                                          <p:spTgt spid="17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71"/>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74" name="¿Qué es una CUESTIÓN de conocimiento?"/>
          <p:cNvSpPr txBox="1"/>
          <p:nvPr>
            <p:ph type="ctrTitle"/>
          </p:nvPr>
        </p:nvSpPr>
        <p:spPr>
          <a:xfrm>
            <a:off x="32956" y="472546"/>
            <a:ext cx="12938889" cy="1107740"/>
          </a:xfrm>
          <a:prstGeom prst="rect">
            <a:avLst/>
          </a:prstGeom>
        </p:spPr>
        <p:txBody>
          <a:bodyPr/>
          <a:lstStyle>
            <a:lvl1pPr defTabSz="537463">
              <a:defRPr cap="all" sz="7360">
                <a:solidFill>
                  <a:srgbClr val="FFFFFF"/>
                </a:solidFill>
                <a:latin typeface="KG Dancing on the Rooftop"/>
                <a:ea typeface="KG Dancing on the Rooftop"/>
                <a:cs typeface="KG Dancing on the Rooftop"/>
                <a:sym typeface="KG Dancing on the Rooftop"/>
              </a:defRPr>
            </a:lvl1pPr>
          </a:lstStyle>
          <a:p>
            <a:pPr/>
            <a:r>
              <a:t>¿Qué es una CUESTIÓN de conocimiento?</a:t>
            </a:r>
          </a:p>
        </p:txBody>
      </p:sp>
      <p:sp>
        <p:nvSpPr>
          <p:cNvPr id="175" name="Es una pregunta donde el alumnado reflexiona sobre cómo se llega al conocimiento en las distintas disciplinas, qué tiene en común y en qué se diferencian. Ejemplo clave: “¿Cómo sabemos eso?”…"/>
          <p:cNvSpPr txBox="1"/>
          <p:nvPr>
            <p:ph type="subTitle" idx="1"/>
          </p:nvPr>
        </p:nvSpPr>
        <p:spPr>
          <a:xfrm>
            <a:off x="835591" y="2005613"/>
            <a:ext cx="11333618" cy="5965306"/>
          </a:xfrm>
          <a:prstGeom prst="rect">
            <a:avLst/>
          </a:prstGeom>
        </p:spPr>
        <p:txBody>
          <a:bodyPr/>
          <a:lstStyle/>
          <a:p>
            <a:pPr marL="513953" indent="-513953" algn="l">
              <a:buSzPct val="145000"/>
              <a:buChar char="•"/>
              <a:defRPr sz="3200">
                <a:solidFill>
                  <a:srgbClr val="FFFFFF"/>
                </a:solidFill>
                <a:latin typeface="KG Dancing on the Rooftop"/>
                <a:ea typeface="KG Dancing on the Rooftop"/>
                <a:cs typeface="KG Dancing on the Rooftop"/>
                <a:sym typeface="KG Dancing on the Rooftop"/>
              </a:defRPr>
            </a:pPr>
            <a:r>
              <a:t>Es una pregunta donde el alumnado reflexiona sobre cómo se llega al conocimiento en las distintas disciplinas, qué tiene en común y en qué se diferencian. Ejemplo clave: </a:t>
            </a:r>
            <a:r>
              <a:t>“¿Cómo sabemos eso?”</a:t>
            </a:r>
          </a:p>
          <a:p>
            <a:pPr algn="l">
              <a:defRPr sz="3200">
                <a:solidFill>
                  <a:srgbClr val="FFFFFF"/>
                </a:solidFill>
                <a:latin typeface="KG Dancing on the Rooftop"/>
                <a:ea typeface="KG Dancing on the Rooftop"/>
                <a:cs typeface="KG Dancing on the Rooftop"/>
                <a:sym typeface="KG Dancing on the Rooftop"/>
              </a:defRPr>
            </a:pPr>
          </a:p>
          <a:p>
            <a:pPr marL="513953" indent="-513953" algn="l">
              <a:buClr>
                <a:srgbClr val="FFFFFF"/>
              </a:buClr>
              <a:buSzPct val="145000"/>
              <a:buChar char="•"/>
              <a:defRPr sz="3200">
                <a:solidFill>
                  <a:srgbClr val="FFFFFF"/>
                </a:solidFill>
                <a:latin typeface="KG Dancing on the Rooftop"/>
                <a:ea typeface="KG Dancing on the Rooftop"/>
                <a:cs typeface="KG Dancing on the Rooftop"/>
                <a:sym typeface="KG Dancing on the Rooftop"/>
              </a:defRPr>
            </a:pPr>
            <a:r>
              <a:t>Algunos ejemplos: </a:t>
            </a:r>
          </a:p>
          <a:p>
            <a:pPr algn="l">
              <a:defRPr sz="3200">
                <a:solidFill>
                  <a:srgbClr val="FFFFFF"/>
                </a:solidFill>
                <a:latin typeface="KG Dancing on the Rooftop"/>
                <a:ea typeface="KG Dancing on the Rooftop"/>
                <a:cs typeface="KG Dancing on the Rooftop"/>
                <a:sym typeface="KG Dancing on the Rooftop"/>
              </a:defRPr>
            </a:pPr>
          </a:p>
          <a:p>
            <a:pPr lvl="2" marL="1117600" indent="-228600" algn="l">
              <a:buClr>
                <a:srgbClr val="FFFFFF"/>
              </a:buClr>
              <a:buSzPct val="101000"/>
              <a:buBlip>
                <a:blip r:embed="rId2"/>
              </a:buBlip>
              <a:defRPr sz="3600">
                <a:solidFill>
                  <a:srgbClr val="FFFFFF"/>
                </a:solidFill>
                <a:latin typeface="KG Dancing on the Rooftop"/>
                <a:ea typeface="KG Dancing on the Rooftop"/>
                <a:cs typeface="KG Dancing on the Rooftop"/>
                <a:sym typeface="KG Dancing on the Rooftop"/>
              </a:defRPr>
            </a:pPr>
            <a:r>
              <a:t>¿Cómo podemos estar seguros de X?</a:t>
            </a:r>
          </a:p>
          <a:p>
            <a:pPr lvl="2" marL="1117600" indent="-228600" algn="l">
              <a:buClr>
                <a:srgbClr val="FFFFFF"/>
              </a:buClr>
              <a:buSzPct val="101000"/>
              <a:buBlip>
                <a:blip r:embed="rId2"/>
              </a:buBlip>
              <a:defRPr sz="3600">
                <a:solidFill>
                  <a:srgbClr val="FFFFFF"/>
                </a:solidFill>
                <a:latin typeface="KG Dancing on the Rooftop"/>
                <a:ea typeface="KG Dancing on the Rooftop"/>
                <a:cs typeface="KG Dancing on the Rooftop"/>
                <a:sym typeface="KG Dancing on the Rooftop"/>
              </a:defRPr>
            </a:pPr>
            <a:r>
              <a:t>¿Qué significa la teoría Y en el mundo real?</a:t>
            </a:r>
          </a:p>
          <a:p>
            <a:pPr lvl="2" marL="1117600" indent="-228600" algn="l">
              <a:buClr>
                <a:srgbClr val="FFFFFF"/>
              </a:buClr>
              <a:buSzPct val="101000"/>
              <a:buBlip>
                <a:blip r:embed="rId2"/>
              </a:buBlip>
              <a:defRPr sz="3600">
                <a:solidFill>
                  <a:srgbClr val="FFFFFF"/>
                </a:solidFill>
                <a:latin typeface="KG Dancing on the Rooftop"/>
                <a:ea typeface="KG Dancing on the Rooftop"/>
                <a:cs typeface="KG Dancing on the Rooftop"/>
                <a:sym typeface="KG Dancing on the Rooftop"/>
              </a:defRPr>
            </a:pPr>
            <a:r>
              <a:t>¿Cómo sabemos si hacer Z es lo correcto?</a:t>
            </a:r>
          </a:p>
          <a:p>
            <a:pPr lvl="2" marL="1117600" indent="-228600" algn="l">
              <a:buClr>
                <a:srgbClr val="FFFFFF"/>
              </a:buClr>
              <a:buSzPct val="101000"/>
              <a:buBlip>
                <a:blip r:embed="rId2"/>
              </a:buBlip>
              <a:defRPr sz="3600">
                <a:solidFill>
                  <a:srgbClr val="FFFFFF"/>
                </a:solidFill>
                <a:latin typeface="KG Dancing on the Rooftop"/>
                <a:ea typeface="KG Dancing on the Rooftop"/>
                <a:cs typeface="KG Dancing on the Rooftop"/>
                <a:sym typeface="KG Dancing on the Rooftop"/>
              </a:defRPr>
            </a:pPr>
            <a:r>
              <a:t>¿En qué consiste una prueba de W?</a:t>
            </a:r>
          </a:p>
          <a:p>
            <a:pPr lvl="2" marL="1117600" indent="-228600" algn="l">
              <a:buClr>
                <a:srgbClr val="FFFFFF"/>
              </a:buClr>
              <a:buSzPct val="101000"/>
              <a:buBlip>
                <a:blip r:embed="rId2"/>
              </a:buBlip>
              <a:defRPr sz="3600">
                <a:solidFill>
                  <a:srgbClr val="FFFFFF"/>
                </a:solidFill>
                <a:latin typeface="KG Dancing on the Rooftop"/>
                <a:ea typeface="KG Dancing on the Rooftop"/>
                <a:cs typeface="KG Dancing on the Rooftop"/>
                <a:sym typeface="KG Dancing on the Rooftop"/>
              </a:defRPr>
            </a:pPr>
            <a:r>
              <a:t>¿Qué constituye una buena explicación en la disciplina T?</a:t>
            </a:r>
          </a:p>
          <a:p>
            <a:pPr lvl="2" marL="1117600" indent="-228600" algn="l">
              <a:buClr>
                <a:srgbClr val="FFFFFF"/>
              </a:buClr>
              <a:buSzPct val="101000"/>
              <a:buBlip>
                <a:blip r:embed="rId2"/>
              </a:buBlip>
              <a:defRPr sz="3600">
                <a:solidFill>
                  <a:srgbClr val="FFFFFF"/>
                </a:solidFill>
                <a:latin typeface="KG Dancing on the Rooftop"/>
                <a:ea typeface="KG Dancing on the Rooftop"/>
                <a:cs typeface="KG Dancing on the Rooftop"/>
                <a:sym typeface="KG Dancing on the Rooftop"/>
              </a:defRPr>
            </a:pPr>
            <a:r>
              <a:t>¿Cómo juzgamos cuál es el mejor modelo de 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78" name="CUESTIONES DE CONOCIMIENTO"/>
          <p:cNvSpPr txBox="1"/>
          <p:nvPr>
            <p:ph type="ctrTitle"/>
          </p:nvPr>
        </p:nvSpPr>
        <p:spPr>
          <a:xfrm>
            <a:off x="1319380" y="241070"/>
            <a:ext cx="9870752" cy="1274759"/>
          </a:xfrm>
          <a:prstGeom prst="rect">
            <a:avLst/>
          </a:prstGeom>
        </p:spPr>
        <p:txBody>
          <a:bodyPr/>
          <a:lstStyle>
            <a:lvl1pPr>
              <a:defRPr>
                <a:solidFill>
                  <a:srgbClr val="FFFFFF"/>
                </a:solidFill>
                <a:latin typeface="KG Dancing on the Rooftop"/>
                <a:ea typeface="KG Dancing on the Rooftop"/>
                <a:cs typeface="KG Dancing on the Rooftop"/>
                <a:sym typeface="KG Dancing on the Rooftop"/>
              </a:defRPr>
            </a:lvl1pPr>
          </a:lstStyle>
          <a:p>
            <a:pPr/>
            <a:r>
              <a:t>CUESTIONES DE CONOCIMIENTO</a:t>
            </a:r>
          </a:p>
        </p:txBody>
      </p:sp>
      <p:sp>
        <p:nvSpPr>
          <p:cNvPr id="179" name="Ejemplo 1: Un litigio sobre eutanasia…"/>
          <p:cNvSpPr txBox="1"/>
          <p:nvPr/>
        </p:nvSpPr>
        <p:spPr>
          <a:xfrm>
            <a:off x="634045" y="2693379"/>
            <a:ext cx="11736710" cy="54660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ct val="60000"/>
              </a:lnSpc>
              <a:spcBef>
                <a:spcPts val="1200"/>
              </a:spcBef>
              <a:defRPr b="0" sz="5600">
                <a:solidFill>
                  <a:srgbClr val="FFFFFF"/>
                </a:solidFill>
                <a:latin typeface="KG Dancing on the Rooftop"/>
                <a:ea typeface="KG Dancing on the Rooftop"/>
                <a:cs typeface="KG Dancing on the Rooftop"/>
                <a:sym typeface="KG Dancing on the Rooftop"/>
              </a:defRPr>
            </a:pPr>
            <a:r>
              <a:t>Ejemplo 1: Un litigio sobre eutanasia</a:t>
            </a:r>
          </a:p>
          <a:p>
            <a:pPr algn="l" defTabSz="457200">
              <a:lnSpc>
                <a:spcPct val="60000"/>
              </a:lnSpc>
              <a:spcBef>
                <a:spcPts val="1300"/>
              </a:spcBef>
              <a:defRPr b="0" sz="4000">
                <a:solidFill>
                  <a:srgbClr val="FFFFFF"/>
                </a:solidFill>
                <a:latin typeface="KG Dancing on the Rooftop"/>
                <a:ea typeface="KG Dancing on the Rooftop"/>
                <a:cs typeface="KG Dancing on the Rooftop"/>
                <a:sym typeface="KG Dancing on the Rooftop"/>
              </a:defRPr>
            </a:pPr>
          </a:p>
          <a:p>
            <a:pPr lvl="1" indent="0" algn="l" defTabSz="457200">
              <a:lnSpc>
                <a:spcPct val="80000"/>
              </a:lnSpc>
              <a:spcBef>
                <a:spcPts val="200"/>
              </a:spcBef>
              <a:defRPr b="0" sz="4000">
                <a:solidFill>
                  <a:srgbClr val="FFFFFF"/>
                </a:solidFill>
                <a:latin typeface="KG Dancing on the Rooftop"/>
                <a:ea typeface="KG Dancing on the Rooftop"/>
                <a:cs typeface="KG Dancing on the Rooftop"/>
                <a:sym typeface="KG Dancing on the Rooftop"/>
              </a:defRPr>
            </a:pPr>
            <a:r>
              <a:t>    ¿La eutanasia debe ser legal?</a:t>
            </a:r>
          </a:p>
          <a:p>
            <a:pPr lvl="1" indent="0" algn="l" defTabSz="457200">
              <a:lnSpc>
                <a:spcPct val="80000"/>
              </a:lnSpc>
              <a:spcBef>
                <a:spcPts val="200"/>
              </a:spcBef>
              <a:defRPr b="0" sz="4000">
                <a:solidFill>
                  <a:srgbClr val="FFFFFF"/>
                </a:solidFill>
                <a:latin typeface="KG Dancing on the Rooftop"/>
                <a:ea typeface="KG Dancing on the Rooftop"/>
                <a:cs typeface="KG Dancing on the Rooftop"/>
                <a:sym typeface="KG Dancing on the Rooftop"/>
              </a:defRPr>
            </a:pPr>
          </a:p>
          <a:p>
            <a:pPr defTabSz="457200">
              <a:lnSpc>
                <a:spcPct val="60000"/>
              </a:lnSpc>
              <a:spcBef>
                <a:spcPts val="1300"/>
              </a:spcBef>
              <a:defRPr b="0" sz="3200">
                <a:solidFill>
                  <a:srgbClr val="FFFFFF"/>
                </a:solidFill>
                <a:latin typeface="KG Dancing on the Rooftop"/>
                <a:ea typeface="KG Dancing on the Rooftop"/>
                <a:cs typeface="KG Dancing on the Rooftop"/>
                <a:sym typeface="KG Dancing on the Rooftop"/>
              </a:defRPr>
            </a:pPr>
          </a:p>
          <a:p>
            <a:pPr defTabSz="457200">
              <a:lnSpc>
                <a:spcPct val="60000"/>
              </a:lnSpc>
              <a:spcBef>
                <a:spcPts val="1300"/>
              </a:spcBef>
              <a:defRPr b="0" sz="3200">
                <a:solidFill>
                  <a:srgbClr val="FFFFFF"/>
                </a:solidFill>
                <a:latin typeface="KG Dancing on the Rooftop"/>
                <a:ea typeface="KG Dancing on the Rooftop"/>
                <a:cs typeface="KG Dancing on the Rooftop"/>
                <a:sym typeface="KG Dancing on the Rooftop"/>
              </a:defRPr>
            </a:pPr>
            <a:r>
              <a:rPr sz="4000"/>
              <a:t>en cambio… son buenas cuestiones de conocimiento:</a:t>
            </a:r>
            <a:endParaRPr sz="4000"/>
          </a:p>
          <a:p>
            <a:pPr algn="l" defTabSz="457200">
              <a:lnSpc>
                <a:spcPct val="60000"/>
              </a:lnSpc>
              <a:spcBef>
                <a:spcPts val="1300"/>
              </a:spcBef>
              <a:defRPr b="0" sz="3200">
                <a:solidFill>
                  <a:srgbClr val="FFFFFF"/>
                </a:solidFill>
                <a:latin typeface="KG Dancing on the Rooftop"/>
                <a:ea typeface="KG Dancing on the Rooftop"/>
                <a:cs typeface="KG Dancing on the Rooftop"/>
                <a:sym typeface="KG Dancing on the Rooftop"/>
              </a:defRPr>
            </a:pPr>
          </a:p>
          <a:p>
            <a:pPr marL="444499" indent="-444499" algn="l" defTabSz="457200">
              <a:lnSpc>
                <a:spcPct val="80000"/>
              </a:lnSpc>
              <a:spcBef>
                <a:spcPts val="1300"/>
              </a:spcBef>
              <a:buSzPct val="100000"/>
              <a:buBlip>
                <a:blip r:embed="rId2"/>
              </a:buBlip>
              <a:defRPr b="0" sz="4000">
                <a:solidFill>
                  <a:srgbClr val="FFFFFF"/>
                </a:solidFill>
                <a:latin typeface="KG Dancing on the Rooftop"/>
                <a:ea typeface="KG Dancing on the Rooftop"/>
                <a:cs typeface="KG Dancing on the Rooftop"/>
                <a:sym typeface="KG Dancing on the Rooftop"/>
              </a:defRPr>
            </a:pPr>
            <a:r>
              <a:t>¿Qué criterios usar para juzgar algo así?</a:t>
            </a:r>
          </a:p>
          <a:p>
            <a:pPr marL="555625" indent="-555625" algn="l" defTabSz="457200">
              <a:lnSpc>
                <a:spcPct val="80000"/>
              </a:lnSpc>
              <a:spcBef>
                <a:spcPts val="1300"/>
              </a:spcBef>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rPr sz="4000"/>
              <a:t>¿Qué hacer cuando los sistemas éticos entran en conflicto unos con otros?</a:t>
            </a:r>
            <a:br/>
          </a:p>
        </p:txBody>
      </p:sp>
      <p:sp>
        <p:nvSpPr>
          <p:cNvPr id="180" name="X adornada"/>
          <p:cNvSpPr/>
          <p:nvPr/>
        </p:nvSpPr>
        <p:spPr>
          <a:xfrm>
            <a:off x="870156" y="3917818"/>
            <a:ext cx="406420" cy="480254"/>
          </a:xfrm>
          <a:custGeom>
            <a:avLst/>
            <a:gdLst/>
            <a:ahLst/>
            <a:cxnLst>
              <a:cxn ang="0">
                <a:pos x="wd2" y="hd2"/>
              </a:cxn>
              <a:cxn ang="5400000">
                <a:pos x="wd2" y="hd2"/>
              </a:cxn>
              <a:cxn ang="10800000">
                <a:pos x="wd2" y="hd2"/>
              </a:cxn>
              <a:cxn ang="16200000">
                <a:pos x="wd2" y="hd2"/>
              </a:cxn>
            </a:cxnLst>
            <a:rect l="0" t="0" r="r" b="b"/>
            <a:pathLst>
              <a:path w="21484" h="21548" fill="norm" stroke="1" extrusionOk="0">
                <a:moveTo>
                  <a:pt x="18655" y="0"/>
                </a:moveTo>
                <a:cubicBezTo>
                  <a:pt x="18494" y="5"/>
                  <a:pt x="18333" y="109"/>
                  <a:pt x="18066" y="314"/>
                </a:cubicBezTo>
                <a:cubicBezTo>
                  <a:pt x="15478" y="2289"/>
                  <a:pt x="13027" y="4381"/>
                  <a:pt x="10727" y="6600"/>
                </a:cubicBezTo>
                <a:cubicBezTo>
                  <a:pt x="10587" y="6735"/>
                  <a:pt x="10434" y="6862"/>
                  <a:pt x="10258" y="7020"/>
                </a:cubicBezTo>
                <a:cubicBezTo>
                  <a:pt x="10102" y="6832"/>
                  <a:pt x="9974" y="6685"/>
                  <a:pt x="9856" y="6533"/>
                </a:cubicBezTo>
                <a:cubicBezTo>
                  <a:pt x="8908" y="5315"/>
                  <a:pt x="7971" y="4091"/>
                  <a:pt x="7009" y="2882"/>
                </a:cubicBezTo>
                <a:cubicBezTo>
                  <a:pt x="6625" y="2399"/>
                  <a:pt x="6178" y="1951"/>
                  <a:pt x="5769" y="1483"/>
                </a:cubicBezTo>
                <a:cubicBezTo>
                  <a:pt x="5573" y="1260"/>
                  <a:pt x="5327" y="1254"/>
                  <a:pt x="5044" y="1314"/>
                </a:cubicBezTo>
                <a:cubicBezTo>
                  <a:pt x="4759" y="1375"/>
                  <a:pt x="4593" y="1540"/>
                  <a:pt x="4590" y="1770"/>
                </a:cubicBezTo>
                <a:cubicBezTo>
                  <a:pt x="4583" y="2129"/>
                  <a:pt x="4349" y="2291"/>
                  <a:pt x="3989" y="2389"/>
                </a:cubicBezTo>
                <a:cubicBezTo>
                  <a:pt x="3741" y="2232"/>
                  <a:pt x="3498" y="2079"/>
                  <a:pt x="3221" y="1904"/>
                </a:cubicBezTo>
                <a:cubicBezTo>
                  <a:pt x="2922" y="2176"/>
                  <a:pt x="2660" y="2427"/>
                  <a:pt x="2382" y="2665"/>
                </a:cubicBezTo>
                <a:cubicBezTo>
                  <a:pt x="2135" y="2876"/>
                  <a:pt x="2125" y="3090"/>
                  <a:pt x="2231" y="3371"/>
                </a:cubicBezTo>
                <a:cubicBezTo>
                  <a:pt x="3179" y="5877"/>
                  <a:pt x="4394" y="8283"/>
                  <a:pt x="5880" y="10593"/>
                </a:cubicBezTo>
                <a:cubicBezTo>
                  <a:pt x="5956" y="10712"/>
                  <a:pt x="6024" y="10835"/>
                  <a:pt x="6094" y="10951"/>
                </a:cubicBezTo>
                <a:cubicBezTo>
                  <a:pt x="4046" y="12991"/>
                  <a:pt x="2019" y="15012"/>
                  <a:pt x="0" y="17024"/>
                </a:cubicBezTo>
                <a:cubicBezTo>
                  <a:pt x="166" y="17359"/>
                  <a:pt x="297" y="17644"/>
                  <a:pt x="450" y="17921"/>
                </a:cubicBezTo>
                <a:cubicBezTo>
                  <a:pt x="559" y="18117"/>
                  <a:pt x="570" y="18299"/>
                  <a:pt x="443" y="18491"/>
                </a:cubicBezTo>
                <a:cubicBezTo>
                  <a:pt x="355" y="18625"/>
                  <a:pt x="277" y="18763"/>
                  <a:pt x="214" y="18906"/>
                </a:cubicBezTo>
                <a:cubicBezTo>
                  <a:pt x="179" y="18986"/>
                  <a:pt x="139" y="19096"/>
                  <a:pt x="175" y="19164"/>
                </a:cubicBezTo>
                <a:cubicBezTo>
                  <a:pt x="462" y="19717"/>
                  <a:pt x="876" y="20186"/>
                  <a:pt x="1406" y="20550"/>
                </a:cubicBezTo>
                <a:cubicBezTo>
                  <a:pt x="1668" y="20457"/>
                  <a:pt x="1862" y="20370"/>
                  <a:pt x="2068" y="20319"/>
                </a:cubicBezTo>
                <a:cubicBezTo>
                  <a:pt x="2305" y="20259"/>
                  <a:pt x="2506" y="20384"/>
                  <a:pt x="2432" y="20567"/>
                </a:cubicBezTo>
                <a:cubicBezTo>
                  <a:pt x="2271" y="20967"/>
                  <a:pt x="2606" y="21165"/>
                  <a:pt x="2838" y="21403"/>
                </a:cubicBezTo>
                <a:cubicBezTo>
                  <a:pt x="3027" y="21596"/>
                  <a:pt x="3335" y="21593"/>
                  <a:pt x="3548" y="21414"/>
                </a:cubicBezTo>
                <a:cubicBezTo>
                  <a:pt x="3624" y="21350"/>
                  <a:pt x="3679" y="21268"/>
                  <a:pt x="3745" y="21195"/>
                </a:cubicBezTo>
                <a:cubicBezTo>
                  <a:pt x="5406" y="19353"/>
                  <a:pt x="7068" y="17510"/>
                  <a:pt x="8732" y="15669"/>
                </a:cubicBezTo>
                <a:cubicBezTo>
                  <a:pt x="8850" y="15538"/>
                  <a:pt x="8982" y="15417"/>
                  <a:pt x="9151" y="15248"/>
                </a:cubicBezTo>
                <a:cubicBezTo>
                  <a:pt x="9312" y="15457"/>
                  <a:pt x="9442" y="15618"/>
                  <a:pt x="9566" y="15782"/>
                </a:cubicBezTo>
                <a:cubicBezTo>
                  <a:pt x="10552" y="17091"/>
                  <a:pt x="11622" y="18348"/>
                  <a:pt x="12799" y="19538"/>
                </a:cubicBezTo>
                <a:cubicBezTo>
                  <a:pt x="13137" y="19880"/>
                  <a:pt x="13363" y="19913"/>
                  <a:pt x="13764" y="19639"/>
                </a:cubicBezTo>
                <a:cubicBezTo>
                  <a:pt x="14071" y="19429"/>
                  <a:pt x="14340" y="19181"/>
                  <a:pt x="14638" y="18942"/>
                </a:cubicBezTo>
                <a:cubicBezTo>
                  <a:pt x="14977" y="19118"/>
                  <a:pt x="15325" y="19299"/>
                  <a:pt x="15670" y="19479"/>
                </a:cubicBezTo>
                <a:cubicBezTo>
                  <a:pt x="15874" y="19336"/>
                  <a:pt x="16024" y="19228"/>
                  <a:pt x="16179" y="19123"/>
                </a:cubicBezTo>
                <a:cubicBezTo>
                  <a:pt x="16407" y="18969"/>
                  <a:pt x="16586" y="18817"/>
                  <a:pt x="16625" y="18532"/>
                </a:cubicBezTo>
                <a:cubicBezTo>
                  <a:pt x="16663" y="18245"/>
                  <a:pt x="16848" y="17980"/>
                  <a:pt x="17238" y="17893"/>
                </a:cubicBezTo>
                <a:cubicBezTo>
                  <a:pt x="17537" y="17826"/>
                  <a:pt x="17736" y="17646"/>
                  <a:pt x="17893" y="17435"/>
                </a:cubicBezTo>
                <a:cubicBezTo>
                  <a:pt x="18144" y="17098"/>
                  <a:pt x="18337" y="16737"/>
                  <a:pt x="18424" y="16377"/>
                </a:cubicBezTo>
                <a:cubicBezTo>
                  <a:pt x="16705" y="14528"/>
                  <a:pt x="15014" y="12708"/>
                  <a:pt x="13308" y="10873"/>
                </a:cubicBezTo>
                <a:cubicBezTo>
                  <a:pt x="13494" y="10665"/>
                  <a:pt x="13612" y="10530"/>
                  <a:pt x="13734" y="10397"/>
                </a:cubicBezTo>
                <a:cubicBezTo>
                  <a:pt x="15805" y="8137"/>
                  <a:pt x="18039" y="6000"/>
                  <a:pt x="20413" y="3968"/>
                </a:cubicBezTo>
                <a:cubicBezTo>
                  <a:pt x="20703" y="3719"/>
                  <a:pt x="20983" y="3471"/>
                  <a:pt x="21190" y="3153"/>
                </a:cubicBezTo>
                <a:cubicBezTo>
                  <a:pt x="21585" y="2544"/>
                  <a:pt x="21600" y="2565"/>
                  <a:pt x="21129" y="2026"/>
                </a:cubicBezTo>
                <a:cubicBezTo>
                  <a:pt x="20955" y="1827"/>
                  <a:pt x="20762" y="1776"/>
                  <a:pt x="20487" y="1772"/>
                </a:cubicBezTo>
                <a:cubicBezTo>
                  <a:pt x="19961" y="1764"/>
                  <a:pt x="19720" y="1486"/>
                  <a:pt x="19806" y="1064"/>
                </a:cubicBezTo>
                <a:cubicBezTo>
                  <a:pt x="19825" y="971"/>
                  <a:pt x="19804" y="847"/>
                  <a:pt x="19743" y="773"/>
                </a:cubicBezTo>
                <a:cubicBezTo>
                  <a:pt x="19597" y="599"/>
                  <a:pt x="19434" y="429"/>
                  <a:pt x="19245" y="289"/>
                </a:cubicBezTo>
                <a:cubicBezTo>
                  <a:pt x="18978" y="92"/>
                  <a:pt x="18816" y="-4"/>
                  <a:pt x="18655" y="0"/>
                </a:cubicBezTo>
                <a:close/>
              </a:path>
            </a:pathLst>
          </a:custGeom>
          <a:solidFill>
            <a:schemeClr val="accent5">
              <a:hueOff val="-82419"/>
              <a:satOff val="-9513"/>
              <a:lumOff val="-16343"/>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83" name="PROGRESIÓN CUESTIONES DE CONOCIMIENTO"/>
          <p:cNvSpPr txBox="1"/>
          <p:nvPr>
            <p:ph type="ctrTitle"/>
          </p:nvPr>
        </p:nvSpPr>
        <p:spPr>
          <a:xfrm>
            <a:off x="270941" y="272444"/>
            <a:ext cx="12462918" cy="1130301"/>
          </a:xfrm>
          <a:prstGeom prst="rect">
            <a:avLst/>
          </a:prstGeom>
        </p:spPr>
        <p:txBody>
          <a:bodyPr/>
          <a:lstStyle>
            <a:lvl1pPr defTabSz="525779">
              <a:defRPr sz="7200">
                <a:solidFill>
                  <a:srgbClr val="FFFFFF"/>
                </a:solidFill>
                <a:latin typeface="KG Dancing on the Rooftop"/>
                <a:ea typeface="KG Dancing on the Rooftop"/>
                <a:cs typeface="KG Dancing on the Rooftop"/>
                <a:sym typeface="KG Dancing on the Rooftop"/>
              </a:defRPr>
            </a:lvl1pPr>
          </a:lstStyle>
          <a:p>
            <a:pPr/>
            <a:r>
              <a:t>PROGRESIÓN CUESTIONES DE CONOCIMIENTO</a:t>
            </a:r>
          </a:p>
        </p:txBody>
      </p:sp>
      <p:sp>
        <p:nvSpPr>
          <p:cNvPr id="184" name="Cuerpo"/>
          <p:cNvSpPr txBox="1"/>
          <p:nvPr>
            <p:ph type="subTitle" sz="quarter" idx="1"/>
          </p:nvPr>
        </p:nvSpPr>
        <p:spPr>
          <a:prstGeom prst="rect">
            <a:avLst/>
          </a:prstGeom>
        </p:spPr>
        <p:txBody>
          <a:bodyPr/>
          <a:lstStyle/>
          <a:p>
            <a:pPr/>
          </a:p>
        </p:txBody>
      </p:sp>
      <p:pic>
        <p:nvPicPr>
          <p:cNvPr id="185" name="Captura de pantalla 2019-02-18 a las 9.39.18.png" descr="Captura de pantalla 2019-02-18 a las 9.39.18.png"/>
          <p:cNvPicPr>
            <a:picLocks noChangeAspect="1"/>
          </p:cNvPicPr>
          <p:nvPr/>
        </p:nvPicPr>
        <p:blipFill>
          <a:blip r:embed="rId2">
            <a:extLst/>
          </a:blip>
          <a:stretch>
            <a:fillRect/>
          </a:stretch>
        </p:blipFill>
        <p:spPr>
          <a:xfrm>
            <a:off x="0" y="1413057"/>
            <a:ext cx="13004801" cy="7676372"/>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graphicFrame>
        <p:nvGraphicFramePr>
          <p:cNvPr id="188" name="Tabla"/>
          <p:cNvGraphicFramePr/>
          <p:nvPr/>
        </p:nvGraphicFramePr>
        <p:xfrm>
          <a:off x="952500" y="3504956"/>
          <a:ext cx="11099800" cy="721360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5549900"/>
                <a:gridCol w="5549900"/>
              </a:tblGrid>
              <a:tr h="949063">
                <a:tc>
                  <a:txBody>
                    <a:bodyPr/>
                    <a:lstStyle/>
                    <a:p>
                      <a:pPr defTabSz="914400">
                        <a:defRPr sz="1800"/>
                      </a:pPr>
                      <a:r>
                        <a:rPr b="1" sz="2200">
                          <a:sym typeface="Helvetica Neue"/>
                        </a:rPr>
                        <a:t>1. ENSAYO SOBRE UN TÍTULO PRESCRITO</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a:txBody>
                    <a:bodyPr/>
                    <a:lstStyle/>
                    <a:p>
                      <a:pPr defTabSz="914400">
                        <a:defRPr sz="1800"/>
                      </a:pPr>
                      <a:r>
                        <a:rPr b="1" sz="2200">
                          <a:sym typeface="Helvetica Neue"/>
                        </a:rPr>
                        <a:t>2. PRESENTACIÓN ORAL</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r>
              <a:tr h="4195973">
                <a:tc>
                  <a:txBody>
                    <a:bodyPr/>
                    <a:lstStyle/>
                    <a:p>
                      <a:pPr marL="305593" indent="-305593" algn="l" defTabSz="914400">
                        <a:buSzPct val="145000"/>
                        <a:buChar char="•"/>
                        <a:defRPr sz="2200">
                          <a:sym typeface="Helvetica Neue"/>
                        </a:defRPr>
                      </a:pPr>
                      <a:r>
                        <a:t>Individual.</a:t>
                      </a:r>
                    </a:p>
                    <a:p>
                      <a:pPr marL="305593" indent="-305593" algn="l" defTabSz="914400">
                        <a:buSzPct val="145000"/>
                        <a:buChar char="•"/>
                        <a:defRPr sz="2200">
                          <a:sym typeface="Helvetica Neue"/>
                        </a:defRPr>
                      </a:pPr>
                      <a:r>
                        <a:t>Sobre uno de seis títulos prescritos por IB.</a:t>
                      </a:r>
                    </a:p>
                    <a:p>
                      <a:pPr marL="305593" indent="-305593" algn="l" defTabSz="914400">
                        <a:buSzPct val="145000"/>
                        <a:buChar char="•"/>
                        <a:defRPr sz="2200">
                          <a:sym typeface="Helvetica Neue"/>
                        </a:defRPr>
                      </a:pPr>
                      <a:r>
                        <a:t>Debe demostrar la capacidad del alumno de vincular las preguntas de conocimiento con las áreas y formas de conocimiento.</a:t>
                      </a:r>
                    </a:p>
                    <a:p>
                      <a:pPr marL="305593" indent="-305593" algn="l" defTabSz="914400">
                        <a:buSzPct val="145000"/>
                        <a:buChar char="•"/>
                        <a:defRPr sz="2200">
                          <a:sym typeface="Helvetica Neue"/>
                        </a:defRPr>
                      </a:pPr>
                      <a:r>
                        <a:t>Máxima 1,600 palabras.</a:t>
                      </a:r>
                    </a:p>
                    <a:p>
                      <a:pPr marL="305593" indent="-305593" algn="l" defTabSz="914400">
                        <a:buSzPct val="145000"/>
                        <a:buChar char="•"/>
                        <a:defRPr sz="2200">
                          <a:sym typeface="Helvetica Neue"/>
                        </a:defRPr>
                      </a:pPr>
                      <a:r>
                        <a:t>Es evaluado externamente.</a:t>
                      </a:r>
                    </a:p>
                    <a:p>
                      <a:pPr marL="305593" indent="-305593" algn="l" defTabSz="914400">
                        <a:buSzPct val="145000"/>
                        <a:buChar char="•"/>
                        <a:defRPr sz="2200">
                          <a:sym typeface="Helvetica Neue"/>
                        </a:defRPr>
                      </a:pPr>
                      <a:r>
                        <a:t>0-10 puntos.</a:t>
                      </a:r>
                    </a:p>
                    <a:p>
                      <a:pPr marL="305593" indent="-305593" algn="l" defTabSz="914400">
                        <a:buSzPct val="145000"/>
                        <a:buChar char="•"/>
                        <a:defRPr sz="2200">
                          <a:sym typeface="Helvetica Neue"/>
                        </a:defRPr>
                      </a:pPr>
                      <a:r>
                        <a:t>Evaluación: 67% de la nota TdC.</a:t>
                      </a:r>
                    </a:p>
                    <a:p>
                      <a:pPr algn="l" defTabSz="914400">
                        <a:defRPr sz="22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a:txBody>
                    <a:bodyPr/>
                    <a:lstStyle/>
                    <a:p>
                      <a:pPr marL="305593" indent="-305593" algn="l" defTabSz="914400">
                        <a:buSzPct val="145000"/>
                        <a:buChar char="•"/>
                        <a:defRPr sz="2200">
                          <a:sym typeface="Helvetica Neue"/>
                        </a:defRPr>
                      </a:pPr>
                      <a:r>
                        <a:t>1 a 3 integrantes.</a:t>
                      </a:r>
                    </a:p>
                    <a:p>
                      <a:pPr marL="305593" indent="-305593" algn="l" defTabSz="914400">
                        <a:buSzPct val="145000"/>
                        <a:buChar char="•"/>
                        <a:defRPr sz="2200">
                          <a:sym typeface="Helvetica Neue"/>
                        </a:defRPr>
                      </a:pPr>
                      <a:r>
                        <a:t>A partir de una situación de la vida real elegido por el alumno (no se puede repetir tema)</a:t>
                      </a:r>
                    </a:p>
                    <a:p>
                      <a:pPr marL="305593" indent="-305593" algn="l" defTabSz="914400">
                        <a:buSzPct val="145000"/>
                        <a:buChar char="•"/>
                        <a:defRPr sz="2200">
                          <a:sym typeface="Helvetica Neue"/>
                        </a:defRPr>
                      </a:pPr>
                      <a:r>
                        <a:t>Tiempo: 10 minutos por alumno.</a:t>
                      </a:r>
                    </a:p>
                    <a:p>
                      <a:pPr marL="305593" indent="-305593" algn="l" defTabSz="914400">
                        <a:buSzPct val="145000"/>
                        <a:buChar char="•"/>
                        <a:defRPr sz="2200">
                          <a:sym typeface="Helvetica Neue"/>
                        </a:defRPr>
                      </a:pPr>
                      <a:r>
                        <a:t>Es evaluado internamente.</a:t>
                      </a:r>
                    </a:p>
                    <a:p>
                      <a:pPr marL="305593" indent="-305593" algn="l" defTabSz="914400">
                        <a:buSzPct val="145000"/>
                        <a:buChar char="•"/>
                        <a:defRPr sz="2200">
                          <a:sym typeface="Helvetica Neue"/>
                        </a:defRPr>
                      </a:pPr>
                      <a:r>
                        <a:t>Se modera externamente a partir del documento de planificación.</a:t>
                      </a:r>
                    </a:p>
                    <a:p>
                      <a:pPr marL="305593" indent="-305593" algn="l" defTabSz="914400">
                        <a:buSzPct val="145000"/>
                        <a:buChar char="•"/>
                        <a:defRPr sz="2200">
                          <a:sym typeface="Helvetica Neue"/>
                        </a:defRPr>
                      </a:pPr>
                      <a:r>
                        <a:t>0-10 puntos.</a:t>
                      </a:r>
                    </a:p>
                    <a:p>
                      <a:pPr marL="305593" indent="-305593" algn="l" defTabSz="914400">
                        <a:buSzPct val="145000"/>
                        <a:buChar char="•"/>
                        <a:defRPr sz="2200">
                          <a:sym typeface="Helvetica Neue"/>
                        </a:defRPr>
                      </a:pPr>
                      <a:r>
                        <a:t>Evaluación: 33% de la nota TdC.</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r>
            </a:tbl>
          </a:graphicData>
        </a:graphic>
      </p:graphicFrame>
      <p:sp>
        <p:nvSpPr>
          <p:cNvPr id="189" name="EVALUACIÓN TdC"/>
          <p:cNvSpPr txBox="1"/>
          <p:nvPr>
            <p:ph type="ctrTitle"/>
          </p:nvPr>
        </p:nvSpPr>
        <p:spPr>
          <a:xfrm>
            <a:off x="1604977" y="274981"/>
            <a:ext cx="9520272" cy="1209572"/>
          </a:xfrm>
          <a:prstGeom prst="rect">
            <a:avLst/>
          </a:prstGeom>
        </p:spPr>
        <p:txBody>
          <a:bodyPr/>
          <a:lstStyle>
            <a:lvl1pPr>
              <a:defRPr>
                <a:solidFill>
                  <a:srgbClr val="FFFFFF"/>
                </a:solidFill>
                <a:latin typeface="KG Dancing on the Rooftop"/>
                <a:ea typeface="KG Dancing on the Rooftop"/>
                <a:cs typeface="KG Dancing on the Rooftop"/>
                <a:sym typeface="KG Dancing on the Rooftop"/>
              </a:defRPr>
            </a:lvl1pPr>
          </a:lstStyle>
          <a:p>
            <a:pPr/>
            <a:r>
              <a:t>EVALUACIÓN TdC</a:t>
            </a:r>
          </a:p>
        </p:txBody>
      </p:sp>
      <p:sp>
        <p:nvSpPr>
          <p:cNvPr id="190" name="Se conceden calificaciones individuales para Teoría del Conocimiento (TdC) y la Monografía y, en su conjunto, pueden contribuir hasta con tres puntos adicionales a la puntuación final del Programa del Diploma (42 + 3 / 45 TOTALES)"/>
          <p:cNvSpPr txBox="1"/>
          <p:nvPr>
            <p:ph type="subTitle" sz="quarter" idx="1"/>
          </p:nvPr>
        </p:nvSpPr>
        <p:spPr>
          <a:xfrm>
            <a:off x="574494" y="1579318"/>
            <a:ext cx="11855812" cy="1523046"/>
          </a:xfrm>
          <a:prstGeom prst="rect">
            <a:avLst/>
          </a:prstGeom>
        </p:spPr>
        <p:txBody>
          <a:bodyPr/>
          <a:lstStyle/>
          <a:p>
            <a:pPr algn="l">
              <a:spcBef>
                <a:spcPts val="4200"/>
              </a:spcBef>
              <a:defRPr sz="3200">
                <a:solidFill>
                  <a:srgbClr val="FFFFFF"/>
                </a:solidFill>
                <a:latin typeface="KG Dancing on the Rooftop"/>
                <a:ea typeface="KG Dancing on the Rooftop"/>
                <a:cs typeface="KG Dancing on the Rooftop"/>
                <a:sym typeface="KG Dancing on the Rooftop"/>
              </a:defRPr>
            </a:pPr>
            <a:r>
              <a:t>Se conceden calificaciones individuales para Teoría del Conocimiento (TdC) y la Monografía y, en su conjunto, pueden contribuir hasta con </a:t>
            </a:r>
            <a:r>
              <a:t>tres puntos adicionales </a:t>
            </a:r>
            <a:r>
              <a:t>a la puntuación final del Programa del Diploma (42 + 3 / 45 TOTALES)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93" name="EVALUACIÓN TdC"/>
          <p:cNvSpPr txBox="1"/>
          <p:nvPr>
            <p:ph type="ctrTitle"/>
          </p:nvPr>
        </p:nvSpPr>
        <p:spPr>
          <a:xfrm>
            <a:off x="1604977" y="274981"/>
            <a:ext cx="9520272" cy="1209572"/>
          </a:xfrm>
          <a:prstGeom prst="rect">
            <a:avLst/>
          </a:prstGeom>
        </p:spPr>
        <p:txBody>
          <a:bodyPr/>
          <a:lstStyle>
            <a:lvl1pPr>
              <a:defRPr>
                <a:solidFill>
                  <a:srgbClr val="FFFFFF"/>
                </a:solidFill>
                <a:latin typeface="KG Dancing on the Rooftop"/>
                <a:ea typeface="KG Dancing on the Rooftop"/>
                <a:cs typeface="KG Dancing on the Rooftop"/>
                <a:sym typeface="KG Dancing on the Rooftop"/>
              </a:defRPr>
            </a:lvl1pPr>
          </a:lstStyle>
          <a:p>
            <a:pPr/>
            <a:r>
              <a:t>EVALUACIÓN TdC</a:t>
            </a:r>
          </a:p>
        </p:txBody>
      </p:sp>
      <p:pic>
        <p:nvPicPr>
          <p:cNvPr id="194" name="Captura de pantalla 2018-11-29 a las 23.37.36.png" descr="Captura de pantalla 2018-11-29 a las 23.37.36.png"/>
          <p:cNvPicPr>
            <a:picLocks noChangeAspect="1"/>
          </p:cNvPicPr>
          <p:nvPr/>
        </p:nvPicPr>
        <p:blipFill>
          <a:blip r:embed="rId2">
            <a:extLst/>
          </a:blip>
          <a:srcRect l="0" t="352" r="0" b="0"/>
          <a:stretch>
            <a:fillRect/>
          </a:stretch>
        </p:blipFill>
        <p:spPr>
          <a:xfrm>
            <a:off x="1451602" y="1588889"/>
            <a:ext cx="9826945" cy="8023445"/>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97" name="Títulos prescritos TdC mayo 2019"/>
          <p:cNvSpPr txBox="1"/>
          <p:nvPr>
            <p:ph type="ctrTitle"/>
          </p:nvPr>
        </p:nvSpPr>
        <p:spPr>
          <a:xfrm>
            <a:off x="1270000" y="297780"/>
            <a:ext cx="10464800" cy="1074447"/>
          </a:xfrm>
          <a:prstGeom prst="rect">
            <a:avLst/>
          </a:prstGeom>
        </p:spPr>
        <p:txBody>
          <a:bodyPr/>
          <a:lstStyle/>
          <a:p>
            <a:pPr defTabSz="508254">
              <a:defRPr sz="6960">
                <a:solidFill>
                  <a:srgbClr val="FFFFFF"/>
                </a:solidFill>
                <a:latin typeface="KG Dancing on the Rooftop"/>
                <a:ea typeface="KG Dancing on the Rooftop"/>
                <a:cs typeface="KG Dancing on the Rooftop"/>
                <a:sym typeface="KG Dancing on the Rooftop"/>
              </a:defRPr>
            </a:pPr>
            <a:r>
              <a:rPr cap="all"/>
              <a:t>Títulos prescritos T</a:t>
            </a:r>
            <a:r>
              <a:t>dC </a:t>
            </a:r>
            <a:r>
              <a:rPr cap="all"/>
              <a:t>mayo 2019</a:t>
            </a:r>
          </a:p>
        </p:txBody>
      </p:sp>
      <p:sp>
        <p:nvSpPr>
          <p:cNvPr id="198" name="“La calidad del conocimiento se mide mejor según la cantidad de personas que lo acepta”. Discuta esta afirmación haciendo referencia a dos áreas de conocimiento.…"/>
          <p:cNvSpPr txBox="1"/>
          <p:nvPr/>
        </p:nvSpPr>
        <p:spPr>
          <a:xfrm>
            <a:off x="318178" y="1772920"/>
            <a:ext cx="12368444" cy="76555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495300" algn="l" defTabSz="457200">
              <a:lnSpc>
                <a:spcPct val="90000"/>
              </a:lnSpc>
              <a:spcBef>
                <a:spcPts val="200"/>
              </a:spcBef>
              <a:buClr>
                <a:schemeClr val="accent1"/>
              </a:buClr>
              <a:buSzPct val="73000"/>
              <a:buFont typeface="Arial"/>
              <a:buAutoNum type="arabicPeriod" startAt="1"/>
              <a:defRPr b="0" sz="3200">
                <a:solidFill>
                  <a:srgbClr val="FFFFFF"/>
                </a:solidFill>
                <a:latin typeface="KG Dancing on the Rooftop"/>
                <a:ea typeface="KG Dancing on the Rooftop"/>
                <a:cs typeface="KG Dancing on the Rooftop"/>
                <a:sym typeface="KG Dancing on the Rooftop"/>
              </a:defRPr>
            </a:pPr>
            <a:r>
              <a:t>“La calidad del conocimiento se mide mejor según la cantidad de personas que lo acepta”. Discuta esta afirmación haciendo referencia a dos áreas de conocimiento. </a:t>
            </a:r>
            <a:br/>
          </a:p>
          <a:p>
            <a:pPr marL="635000" indent="-495300" algn="l" defTabSz="457200">
              <a:lnSpc>
                <a:spcPct val="90000"/>
              </a:lnSpc>
              <a:spcBef>
                <a:spcPts val="200"/>
              </a:spcBef>
              <a:buClr>
                <a:schemeClr val="accent1"/>
              </a:buClr>
              <a:buSzPct val="73000"/>
              <a:buFont typeface="Arial"/>
              <a:buAutoNum type="arabicPeriod" startAt="1"/>
              <a:defRPr b="0" sz="3200">
                <a:solidFill>
                  <a:srgbClr val="FFFFFF"/>
                </a:solidFill>
                <a:latin typeface="KG Dancing on the Rooftop"/>
                <a:ea typeface="KG Dancing on the Rooftop"/>
                <a:cs typeface="KG Dancing on the Rooftop"/>
                <a:sym typeface="KG Dancing on the Rooftop"/>
              </a:defRPr>
            </a:pPr>
            <a:r>
              <a:t>“La producción de conocimiento es siempre una tarea colaborativa y nunca únicamente un producto del individuo”. Discuta esta afirmación haciendo referencia a dos áreas de conocimiento. </a:t>
            </a:r>
            <a:br/>
          </a:p>
          <a:p>
            <a:pPr marL="635000" indent="-495300" algn="l" defTabSz="457200">
              <a:lnSpc>
                <a:spcPct val="90000"/>
              </a:lnSpc>
              <a:spcBef>
                <a:spcPts val="200"/>
              </a:spcBef>
              <a:buClr>
                <a:schemeClr val="accent1"/>
              </a:buClr>
              <a:buSzPct val="73000"/>
              <a:buFont typeface="Arial"/>
              <a:buAutoNum type="arabicPeriod" startAt="1"/>
              <a:defRPr b="0" sz="3200">
                <a:solidFill>
                  <a:srgbClr val="FFFFFF"/>
                </a:solidFill>
                <a:latin typeface="KG Dancing on the Rooftop"/>
                <a:ea typeface="KG Dancing on the Rooftop"/>
                <a:cs typeface="KG Dancing on the Rooftop"/>
                <a:sym typeface="KG Dancing on the Rooftop"/>
              </a:defRPr>
            </a:pPr>
            <a:r>
              <a:t>¿Tienen que ser verdad las buenas explicaciones? </a:t>
            </a:r>
            <a:br/>
          </a:p>
          <a:p>
            <a:pPr marL="635000" indent="-495300" algn="l" defTabSz="457200">
              <a:lnSpc>
                <a:spcPct val="90000"/>
              </a:lnSpc>
              <a:spcBef>
                <a:spcPts val="200"/>
              </a:spcBef>
              <a:buClr>
                <a:schemeClr val="accent1"/>
              </a:buClr>
              <a:buSzPct val="73000"/>
              <a:buFont typeface="Arial"/>
              <a:buAutoNum type="arabicPeriod" startAt="1"/>
              <a:defRPr b="0" sz="3200">
                <a:solidFill>
                  <a:srgbClr val="FFFFFF"/>
                </a:solidFill>
                <a:latin typeface="KG Dancing on the Rooftop"/>
                <a:ea typeface="KG Dancing on the Rooftop"/>
                <a:cs typeface="KG Dancing on the Rooftop"/>
                <a:sym typeface="KG Dancing on the Rooftop"/>
              </a:defRPr>
            </a:pPr>
            <a:r>
              <a:t>“El desinterés es esencial en la búsqueda del conocimiento”. Discuta esta afirmación haciendo </a:t>
            </a:r>
            <a:br/>
            <a:r>
              <a:t>referencia a dos áreas de conocimiento. </a:t>
            </a:r>
            <a:br/>
          </a:p>
          <a:p>
            <a:pPr marL="635000" indent="-495300" algn="l" defTabSz="457200">
              <a:lnSpc>
                <a:spcPct val="90000"/>
              </a:lnSpc>
              <a:spcBef>
                <a:spcPts val="200"/>
              </a:spcBef>
              <a:buClr>
                <a:schemeClr val="accent1"/>
              </a:buClr>
              <a:buSzPct val="73000"/>
              <a:buFont typeface="Arial"/>
              <a:buAutoNum type="arabicPeriod" startAt="1"/>
              <a:defRPr b="0" sz="3200">
                <a:solidFill>
                  <a:srgbClr val="FFFFFF"/>
                </a:solidFill>
                <a:latin typeface="KG Dancing on the Rooftop"/>
                <a:ea typeface="KG Dancing on the Rooftop"/>
                <a:cs typeface="KG Dancing on the Rooftop"/>
                <a:sym typeface="KG Dancing on the Rooftop"/>
              </a:defRPr>
            </a:pPr>
            <a:r>
              <a:t>“La producción de conocimiento requiere la aceptación de conclusiones que van más allá de las pruebas que las sustentan”. Discuta esta afirmación. </a:t>
            </a:r>
            <a:br/>
          </a:p>
          <a:p>
            <a:pPr marL="635000" indent="-495300" algn="l" defTabSz="457200">
              <a:lnSpc>
                <a:spcPct val="90000"/>
              </a:lnSpc>
              <a:spcBef>
                <a:spcPts val="200"/>
              </a:spcBef>
              <a:buClr>
                <a:schemeClr val="accent1"/>
              </a:buClr>
              <a:buSzPct val="73000"/>
              <a:buFont typeface="Arial"/>
              <a:buAutoNum type="arabicPeriod" startAt="1"/>
              <a:defRPr b="0" sz="3200">
                <a:latin typeface="KG Dancing on the Rooftop"/>
                <a:ea typeface="KG Dancing on the Rooftop"/>
                <a:cs typeface="KG Dancing on the Rooftop"/>
                <a:sym typeface="KG Dancing on the Rooftop"/>
              </a:defRPr>
            </a:pPr>
            <a:r>
              <a:rPr>
                <a:solidFill>
                  <a:srgbClr val="FFFFFF"/>
                </a:solidFill>
              </a:rPr>
              <a:t>“Una manera de garantizar la buena salud de una disciplina es fomentar las perspectivas contrastantes”. Discuta esta afirmación. </a:t>
            </a:r>
            <a:b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Título"/>
          <p:cNvSpPr txBox="1"/>
          <p:nvPr>
            <p:ph type="ctrTitle"/>
          </p:nvPr>
        </p:nvSpPr>
        <p:spPr>
          <a:prstGeom prst="rect">
            <a:avLst/>
          </a:prstGeom>
        </p:spPr>
        <p:txBody>
          <a:bodyPr/>
          <a:lstStyle/>
          <a:p>
            <a:pPr/>
          </a:p>
        </p:txBody>
      </p:sp>
      <p:sp>
        <p:nvSpPr>
          <p:cNvPr id="201" name="Cuerpo"/>
          <p:cNvSpPr txBox="1"/>
          <p:nvPr>
            <p:ph type="subTitle" sz="quarter" idx="1"/>
          </p:nvPr>
        </p:nvSpPr>
        <p:spPr>
          <a:prstGeom prst="rect">
            <a:avLst/>
          </a:prstGeom>
        </p:spPr>
        <p:txBody>
          <a:bodyPr/>
          <a:lstStyle/>
          <a:p>
            <a:pPr/>
          </a:p>
        </p:txBody>
      </p:sp>
      <p:pic>
        <p:nvPicPr>
          <p:cNvPr id="202" name="ppt-tok-luis-f-7-638.jpg" descr="ppt-tok-luis-f-7-638.jpg"/>
          <p:cNvPicPr>
            <a:picLocks noChangeAspect="1"/>
          </p:cNvPicPr>
          <p:nvPr/>
        </p:nvPicPr>
        <p:blipFill>
          <a:blip r:embed="rId2">
            <a:extLst/>
          </a:blip>
          <a:stretch>
            <a:fillRect/>
          </a:stretch>
        </p:blipFill>
        <p:spPr>
          <a:xfrm>
            <a:off x="6787" y="0"/>
            <a:ext cx="12991226" cy="975360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05" name="¿CÓMO PODEMOS INCORPORAR A TdC…"/>
          <p:cNvSpPr txBox="1"/>
          <p:nvPr>
            <p:ph type="ctrTitle"/>
          </p:nvPr>
        </p:nvSpPr>
        <p:spPr>
          <a:xfrm>
            <a:off x="0" y="105725"/>
            <a:ext cx="13004801" cy="2001591"/>
          </a:xfrm>
          <a:prstGeom prst="rect">
            <a:avLst/>
          </a:prstGeom>
        </p:spPr>
        <p:txBody>
          <a:bodyPr/>
          <a:lstStyle/>
          <a:p>
            <a:pPr>
              <a:lnSpc>
                <a:spcPct val="70000"/>
              </a:lnSpc>
              <a:defRPr>
                <a:solidFill>
                  <a:srgbClr val="FFFFFF"/>
                </a:solidFill>
                <a:latin typeface="KG Dancing on the Rooftop"/>
                <a:ea typeface="KG Dancing on the Rooftop"/>
                <a:cs typeface="KG Dancing on the Rooftop"/>
                <a:sym typeface="KG Dancing on the Rooftop"/>
              </a:defRPr>
            </a:pPr>
            <a:r>
              <a:t>¿CÓMO PODEMOS INCORPORAR A TdC </a:t>
            </a:r>
          </a:p>
          <a:p>
            <a:pPr>
              <a:lnSpc>
                <a:spcPct val="70000"/>
              </a:lnSpc>
              <a:defRPr>
                <a:solidFill>
                  <a:srgbClr val="FFFFFF"/>
                </a:solidFill>
                <a:latin typeface="KG Dancing on the Rooftop"/>
                <a:ea typeface="KG Dancing on the Rooftop"/>
                <a:cs typeface="KG Dancing on the Rooftop"/>
                <a:sym typeface="KG Dancing on the Rooftop"/>
              </a:defRPr>
            </a:pPr>
            <a:r>
              <a:t>EN NUESTRAS ASIGNATURAS?</a:t>
            </a:r>
          </a:p>
        </p:txBody>
      </p:sp>
      <p:sp>
        <p:nvSpPr>
          <p:cNvPr id="206" name="Establecer vínculos (identificar y desarrollar oportunidades) entre las asignaturas y TdC para crear PRODUCTOS y SOLUCIONES (AbP).…"/>
          <p:cNvSpPr txBox="1"/>
          <p:nvPr/>
        </p:nvSpPr>
        <p:spPr>
          <a:xfrm>
            <a:off x="897527" y="2486164"/>
            <a:ext cx="11865416" cy="57175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333375" indent="-333375" algn="l">
              <a:lnSpc>
                <a:spcPct val="80000"/>
              </a:lnSpc>
              <a:spcBef>
                <a:spcPts val="1900"/>
              </a:spcBef>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Establecer vínculos (identificar y desarrollar oportunidades) entre las asignaturas y TdC para crear PRODUCTOS y SOLUCIONES (AbP).</a:t>
            </a:r>
          </a:p>
          <a:p>
            <a:pPr marL="333375" indent="-333375" algn="l">
              <a:lnSpc>
                <a:spcPct val="13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Desarrollar las habilidades de PENSAMIENTO CRÍTICO-ANALÍTICO (Debate…)</a:t>
            </a:r>
          </a:p>
          <a:p>
            <a:pPr marL="333375" indent="-333375" algn="l">
              <a:lnSpc>
                <a:spcPct val="80000"/>
              </a:lnSpc>
              <a:spcBef>
                <a:spcPts val="1900"/>
              </a:spcBef>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Fomentar la reflexión activa sobre los propios puntos de vista = AUTOEVALUACIÓN + COEVALUACIÓN. </a:t>
            </a:r>
          </a:p>
          <a:p>
            <a:pPr marL="333375" indent="-333375" algn="l">
              <a:lnSpc>
                <a:spcPct val="70000"/>
              </a:lnSpc>
              <a:spcBef>
                <a:spcPts val="1900"/>
              </a:spcBef>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Entender y fomentar el uso del vocabulario de TdC, por ejemplo preguntas de conocimiento, en nuestras lecciones.</a:t>
            </a:r>
          </a:p>
          <a:p>
            <a:pPr marL="333375" indent="-333375" algn="l">
              <a:lnSpc>
                <a:spcPct val="13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Reuniones de coordinación.</a:t>
            </a:r>
          </a:p>
          <a:p>
            <a:pPr marL="333375" indent="-333375" algn="l">
              <a:lnSpc>
                <a:spcPct val="13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Considerar a TdC como un aspecto enriquecedor de nuestra materia.</a:t>
            </a:r>
          </a:p>
          <a:p>
            <a:pPr marL="333375" indent="-333375" algn="l">
              <a:lnSpc>
                <a:spcPct val="13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En las guías hay un apartado que relaciona a nuestra área con TdC.</a:t>
            </a:r>
          </a:p>
          <a:p>
            <a:pPr>
              <a:defRPr b="0">
                <a:solidFill>
                  <a:srgbClr val="FFFFFF"/>
                </a:solidFill>
                <a:latin typeface="KG Dancing on the Rooftop"/>
                <a:ea typeface="KG Dancing on the Rooftop"/>
                <a:cs typeface="KG Dancing on the Rooftop"/>
                <a:sym typeface="KG Dancing on the Rooftop"/>
              </a:defRPr>
            </a:pPr>
          </a:p>
        </p:txBody>
      </p:sp>
      <p:sp>
        <p:nvSpPr>
          <p:cNvPr id="207" name="ACTIVIDAD 1 - en parejas"/>
          <p:cNvSpPr txBox="1"/>
          <p:nvPr/>
        </p:nvSpPr>
        <p:spPr>
          <a:xfrm>
            <a:off x="-188395" y="8582553"/>
            <a:ext cx="13381590" cy="870417"/>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78358">
              <a:defRPr b="0" sz="5643">
                <a:solidFill>
                  <a:srgbClr val="FFFFFF"/>
                </a:solidFill>
                <a:latin typeface="KG Dancing on the Rooftop"/>
                <a:ea typeface="KG Dancing on the Rooftop"/>
                <a:cs typeface="KG Dancing on the Rooftop"/>
                <a:sym typeface="KG Dancing on the Rooftop"/>
              </a:defRPr>
            </a:lvl1pPr>
          </a:lstStyle>
          <a:p>
            <a:pPr/>
            <a:r>
              <a:t>ACTIVIDAD 1 - en parejas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ACTIVIDAD 1 - en parejas"/>
          <p:cNvSpPr txBox="1"/>
          <p:nvPr/>
        </p:nvSpPr>
        <p:spPr>
          <a:xfrm>
            <a:off x="398916" y="8204312"/>
            <a:ext cx="12206968" cy="6912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defRPr b="0" sz="3700">
                <a:latin typeface="+mn-lt"/>
                <a:ea typeface="+mn-ea"/>
                <a:cs typeface="+mn-cs"/>
                <a:sym typeface="Helvetica Neue Medium"/>
              </a:defRPr>
            </a:lvl1pPr>
          </a:lstStyle>
          <a:p>
            <a:pPr/>
            <a:r>
              <a:t>ACTIVIDAD 1 - en parejas </a:t>
            </a:r>
          </a:p>
        </p:txBody>
      </p:sp>
      <p:sp>
        <p:nvSpPr>
          <p:cNvPr id="210"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211" name="Captura de pantalla 2019-02-19 a las 13.15.52.png" descr="Captura de pantalla 2019-02-19 a las 13.15.52.png"/>
          <p:cNvPicPr>
            <a:picLocks noChangeAspect="1"/>
          </p:cNvPicPr>
          <p:nvPr/>
        </p:nvPicPr>
        <p:blipFill>
          <a:blip r:embed="rId2">
            <a:extLst/>
          </a:blip>
          <a:stretch>
            <a:fillRect/>
          </a:stretch>
        </p:blipFill>
        <p:spPr>
          <a:xfrm>
            <a:off x="853025" y="-49010"/>
            <a:ext cx="11298750" cy="9851619"/>
          </a:xfrm>
          <a:prstGeom prst="rect">
            <a:avLst/>
          </a:prstGeom>
          <a:ln w="12700">
            <a:miter lim="400000"/>
          </a:ln>
        </p:spPr>
      </p:pic>
      <p:sp>
        <p:nvSpPr>
          <p:cNvPr id="212" name="ACTIVIDAD 1 - en parejas"/>
          <p:cNvSpPr txBox="1"/>
          <p:nvPr/>
        </p:nvSpPr>
        <p:spPr>
          <a:xfrm>
            <a:off x="3040853" y="8813575"/>
            <a:ext cx="6923094" cy="870416"/>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78358">
              <a:defRPr b="0" sz="5643">
                <a:solidFill>
                  <a:srgbClr val="FFFFFF"/>
                </a:solidFill>
                <a:latin typeface="KG Dancing on the Rooftop"/>
                <a:ea typeface="KG Dancing on the Rooftop"/>
                <a:cs typeface="KG Dancing on the Rooftop"/>
                <a:sym typeface="KG Dancing on the Rooftop"/>
              </a:defRPr>
            </a:lvl1pPr>
          </a:lstStyle>
          <a:p>
            <a:pPr/>
            <a:r>
              <a:t>ACTIVIDAD 1 - en parejas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8 FORMAS DE CONOCIMIENTO"/>
          <p:cNvSpPr txBox="1"/>
          <p:nvPr>
            <p:ph type="ctrTitle"/>
          </p:nvPr>
        </p:nvSpPr>
        <p:spPr>
          <a:xfrm>
            <a:off x="833561" y="-128131"/>
            <a:ext cx="11857475" cy="1437820"/>
          </a:xfrm>
          <a:prstGeom prst="rect">
            <a:avLst/>
          </a:prstGeom>
        </p:spPr>
        <p:txBody>
          <a:bodyPr/>
          <a:lstStyle>
            <a:lvl1pPr>
              <a:defRPr>
                <a:latin typeface="KG Dancing on the Rooftop"/>
                <a:ea typeface="KG Dancing on the Rooftop"/>
                <a:cs typeface="KG Dancing on the Rooftop"/>
                <a:sym typeface="KG Dancing on the Rooftop"/>
              </a:defRPr>
            </a:lvl1pPr>
          </a:lstStyle>
          <a:p>
            <a:pPr/>
            <a:r>
              <a:t>8 FORMAS DE CONOCIMIENTO</a:t>
            </a:r>
          </a:p>
        </p:txBody>
      </p:sp>
      <p:sp>
        <p:nvSpPr>
          <p:cNvPr id="215" name="PREGUNTAS DE ESTÍMULO"/>
          <p:cNvSpPr txBox="1"/>
          <p:nvPr/>
        </p:nvSpPr>
        <p:spPr>
          <a:xfrm>
            <a:off x="1475199" y="1044929"/>
            <a:ext cx="3810006" cy="96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3200">
                <a:latin typeface="KG Dancing on the Rooftop"/>
                <a:ea typeface="KG Dancing on the Rooftop"/>
                <a:cs typeface="KG Dancing on the Rooftop"/>
                <a:sym typeface="KG Dancing on the Rooftop"/>
              </a:defRPr>
            </a:pPr>
            <a:r>
              <a:t>  </a:t>
            </a:r>
          </a:p>
          <a:p>
            <a:pPr>
              <a:defRPr b="0" sz="3200">
                <a:latin typeface="KG Dancing on the Rooftop"/>
                <a:ea typeface="KG Dancing on the Rooftop"/>
                <a:cs typeface="KG Dancing on the Rooftop"/>
                <a:sym typeface="KG Dancing on the Rooftop"/>
              </a:defRPr>
            </a:pPr>
            <a:r>
              <a:t>PREGUNTAS DE ESTÍMULO</a:t>
            </a:r>
          </a:p>
        </p:txBody>
      </p:sp>
      <p:sp>
        <p:nvSpPr>
          <p:cNvPr id="216" name="LENGUAJE…"/>
          <p:cNvSpPr txBox="1"/>
          <p:nvPr/>
        </p:nvSpPr>
        <p:spPr>
          <a:xfrm>
            <a:off x="343091" y="2092674"/>
            <a:ext cx="12521945" cy="71335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85203" indent="-185203" algn="l" defTabSz="457200">
              <a:lnSpc>
                <a:spcPct val="8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LENGUAJE</a:t>
            </a:r>
          </a:p>
          <a:p>
            <a:pPr lvl="1" indent="0" algn="l" defTabSz="457200">
              <a:lnSpc>
                <a:spcPct val="70000"/>
              </a:lnSpc>
              <a:defRPr b="0" sz="3200">
                <a:latin typeface="KG Dancing on the Rooftop"/>
                <a:ea typeface="KG Dancing on the Rooftop"/>
                <a:cs typeface="KG Dancing on the Rooftop"/>
                <a:sym typeface="KG Dancing on the Rooftop"/>
              </a:defRPr>
            </a:pPr>
            <a:r>
              <a:t>¿Cómo da forma el lenguaje al conocimiento? La importancia del lenguaje en un área del conocimiento, ¿hace que esta esté anclada en una determinada cultura? ¿Cómo se utilizan las metáforas en la construcción del conocimiento? </a:t>
            </a:r>
            <a:br>
              <a:rPr sz="1200"/>
            </a:br>
            <a:endParaRPr sz="1200"/>
          </a:p>
          <a:p>
            <a:pPr lvl="1" indent="0" algn="l" defTabSz="457200">
              <a:lnSpc>
                <a:spcPct val="70000"/>
              </a:lnSpc>
              <a:defRPr b="0" sz="3200">
                <a:latin typeface="KG Dancing on the Rooftop"/>
                <a:ea typeface="KG Dancing on the Rooftop"/>
                <a:cs typeface="KG Dancing on the Rooftop"/>
                <a:sym typeface="KG Dancing on the Rooftop"/>
              </a:defRPr>
            </a:pPr>
            <a:r>
              <a:t> </a:t>
            </a: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PERCEPCIÓN SENSORIAL</a:t>
            </a:r>
          </a:p>
          <a:p>
            <a:pPr lvl="1" indent="0" algn="l" defTabSz="457200">
              <a:lnSpc>
                <a:spcPct val="70000"/>
              </a:lnSpc>
              <a:defRPr b="0" sz="3200">
                <a:latin typeface="KG Dancing on the Rooftop"/>
                <a:ea typeface="KG Dancing on the Rooftop"/>
                <a:cs typeface="KG Dancing on the Rooftop"/>
                <a:sym typeface="KG Dancing on the Rooftop"/>
              </a:defRPr>
            </a:pPr>
            <a:r>
              <a:t>¿Cómo podemos saber si nuestros sentidos son fiables? ¿Qué papel desempeñan las expectativas o la teoría en la percepción sensorial? ¿Qué papel desempeña el lenguaje en la percepción sensorial? </a:t>
            </a:r>
          </a:p>
          <a:p>
            <a:pPr algn="l" defTabSz="457200">
              <a:lnSpc>
                <a:spcPct val="70000"/>
              </a:lnSpc>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EMOCIÓN</a:t>
            </a:r>
          </a:p>
          <a:p>
            <a:pPr lvl="1" indent="0" algn="l" defTabSz="457200">
              <a:lnSpc>
                <a:spcPct val="70000"/>
              </a:lnSpc>
              <a:defRPr b="0" sz="3200">
                <a:latin typeface="KG Dancing on the Rooftop"/>
                <a:ea typeface="KG Dancing on the Rooftop"/>
                <a:cs typeface="KG Dancing on the Rooftop"/>
                <a:sym typeface="KG Dancing on the Rooftop"/>
              </a:defRPr>
            </a:pPr>
            <a:r>
              <a:t>¿Son universales las emociones? ¿Podemos controlarlas, o deberíamos ser capaces de hacerlo? ¿Son necesarias las emociones para el buen razonamiento, o son su enemigo? ¿Están siempre vinculadas las emociones con la creencia? </a:t>
            </a:r>
            <a:endParaRPr sz="1200"/>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RAZÓN</a:t>
            </a:r>
          </a:p>
          <a:p>
            <a:pPr lvl="1" indent="0" algn="l" defTabSz="457200">
              <a:lnSpc>
                <a:spcPct val="70000"/>
              </a:lnSpc>
              <a:defRPr b="0" sz="3200">
                <a:latin typeface="KG Dancing on the Rooftop"/>
                <a:ea typeface="KG Dancing on the Rooftop"/>
                <a:cs typeface="KG Dancing on the Rooftop"/>
                <a:sym typeface="KG Dancing on the Rooftop"/>
              </a:defRPr>
            </a:pPr>
            <a:r>
              <a:t>¿En qué se diferencian la razón y la lógica? ¿Cuán fiable es el razonamiento inductivo? ¿Somos predeciblemente irracionales? </a:t>
            </a:r>
            <a:endParaRPr sz="1200"/>
          </a:p>
          <a:p>
            <a:pPr lvl="1" indent="0" algn="l" defTabSz="457200">
              <a:lnSpc>
                <a:spcPct val="70000"/>
              </a:lnSpc>
              <a:defRPr b="0" sz="3200">
                <a:latin typeface="KG Dancing on the Rooftop"/>
                <a:ea typeface="KG Dancing on the Rooftop"/>
                <a:cs typeface="KG Dancing on the Rooftop"/>
                <a:sym typeface="KG Dancing on the Rooftop"/>
              </a:defRPr>
            </a:pPr>
            <a:endParaRPr sz="1200"/>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85266" indent="-240766" algn="l" defTabSz="457200">
              <a:lnSpc>
                <a:spcPct val="70000"/>
              </a:lnSpc>
              <a:buSzPct val="100000"/>
              <a:buBlip>
                <a:blip r:embed="rId2"/>
              </a:buBlip>
              <a:defRPr b="0" sz="1733">
                <a:latin typeface="KG Dancing on the Rooftop"/>
                <a:ea typeface="KG Dancing on the Rooftop"/>
                <a:cs typeface="KG Dancing on the Rooftop"/>
                <a:sym typeface="KG Dancing on the Rooftop"/>
              </a:defRPr>
            </a:pPr>
          </a:p>
        </p:txBody>
      </p:sp>
      <p:sp>
        <p:nvSpPr>
          <p:cNvPr id="217" name="ACTIVIDAD 1 - en parejas"/>
          <p:cNvSpPr txBox="1"/>
          <p:nvPr/>
        </p:nvSpPr>
        <p:spPr>
          <a:xfrm>
            <a:off x="-188395" y="8925079"/>
            <a:ext cx="13381590" cy="870416"/>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78358">
              <a:defRPr b="0" sz="5643">
                <a:solidFill>
                  <a:srgbClr val="FFFFFF"/>
                </a:solidFill>
                <a:latin typeface="KG Dancing on the Rooftop"/>
                <a:ea typeface="KG Dancing on the Rooftop"/>
                <a:cs typeface="KG Dancing on the Rooftop"/>
                <a:sym typeface="KG Dancing on the Rooftop"/>
              </a:defRPr>
            </a:lvl1pPr>
          </a:lstStyle>
          <a:p>
            <a:pPr/>
            <a:r>
              <a:t>ACTIVIDAD 1 - en parejas </a:t>
            </a:r>
          </a:p>
        </p:txBody>
      </p:sp>
      <p:sp>
        <p:nvSpPr>
          <p:cNvPr id="218" name="Flecha 6"/>
          <p:cNvSpPr/>
          <p:nvPr/>
        </p:nvSpPr>
        <p:spPr>
          <a:xfrm flipH="1" rot="5400000">
            <a:off x="5199970" y="1354612"/>
            <a:ext cx="689161" cy="6931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lnTo>
                  <a:pt x="0" y="7745"/>
                </a:lnTo>
                <a:lnTo>
                  <a:pt x="3340" y="7745"/>
                </a:lnTo>
                <a:lnTo>
                  <a:pt x="3340" y="11267"/>
                </a:lnTo>
                <a:lnTo>
                  <a:pt x="3340" y="12082"/>
                </a:lnTo>
                <a:lnTo>
                  <a:pt x="3340" y="21600"/>
                </a:lnTo>
                <a:lnTo>
                  <a:pt x="10799" y="17023"/>
                </a:lnTo>
                <a:lnTo>
                  <a:pt x="18260" y="21600"/>
                </a:lnTo>
                <a:lnTo>
                  <a:pt x="18260" y="16303"/>
                </a:lnTo>
                <a:lnTo>
                  <a:pt x="18260" y="11267"/>
                </a:lnTo>
                <a:lnTo>
                  <a:pt x="18260" y="7745"/>
                </a:lnTo>
                <a:lnTo>
                  <a:pt x="21600" y="7745"/>
                </a:lnTo>
                <a:lnTo>
                  <a:pt x="10799" y="0"/>
                </a:lnTo>
                <a:close/>
              </a:path>
            </a:pathLst>
          </a:custGeom>
          <a:solidFill>
            <a:schemeClr val="accent4">
              <a:hueOff val="-461056"/>
              <a:satOff val="4338"/>
              <a:lumOff val="-10225"/>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19" name="DISCUSIÓN + TOMA DE CONCIENCIA SOBRE SU IMPACTO EN EL CONOCIMIENTO"/>
          <p:cNvSpPr txBox="1"/>
          <p:nvPr/>
        </p:nvSpPr>
        <p:spPr>
          <a:xfrm>
            <a:off x="5890529" y="447983"/>
            <a:ext cx="6286603" cy="182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3200">
                <a:latin typeface="KG Dancing on the Rooftop"/>
                <a:ea typeface="KG Dancing on the Rooftop"/>
                <a:cs typeface="KG Dancing on the Rooftop"/>
                <a:sym typeface="KG Dancing on the Rooftop"/>
              </a:defRPr>
            </a:pPr>
            <a:r>
              <a:t>  </a:t>
            </a:r>
          </a:p>
          <a:p>
            <a:pPr>
              <a:defRPr b="0" sz="3200">
                <a:latin typeface="KG Dancing on the Rooftop"/>
                <a:ea typeface="KG Dancing on the Rooftop"/>
                <a:cs typeface="KG Dancing on the Rooftop"/>
                <a:sym typeface="KG Dancing on the Rooftop"/>
              </a:defRPr>
            </a:pPr>
            <a:r>
              <a:t>  </a:t>
            </a:r>
          </a:p>
          <a:p>
            <a:pPr>
              <a:defRPr b="0" sz="3200">
                <a:latin typeface="KG Dancing on the Rooftop"/>
                <a:ea typeface="KG Dancing on the Rooftop"/>
                <a:cs typeface="KG Dancing on the Rooftop"/>
                <a:sym typeface="KG Dancing on the Rooftop"/>
              </a:defRPr>
            </a:pPr>
            <a:r>
              <a:t>DISCUSIÓN + TOMA DE CONCIENCIA SOBRE SU IMPACTO EN EL CONOCIMIENTO</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8 FORMAS DE CONOCIMIENTO"/>
          <p:cNvSpPr txBox="1"/>
          <p:nvPr>
            <p:ph type="ctrTitle"/>
          </p:nvPr>
        </p:nvSpPr>
        <p:spPr>
          <a:xfrm>
            <a:off x="833561" y="-128131"/>
            <a:ext cx="11857475" cy="1437820"/>
          </a:xfrm>
          <a:prstGeom prst="rect">
            <a:avLst/>
          </a:prstGeom>
        </p:spPr>
        <p:txBody>
          <a:bodyPr/>
          <a:lstStyle>
            <a:lvl1pPr>
              <a:defRPr>
                <a:latin typeface="KG Dancing on the Rooftop"/>
                <a:ea typeface="KG Dancing on the Rooftop"/>
                <a:cs typeface="KG Dancing on the Rooftop"/>
                <a:sym typeface="KG Dancing on the Rooftop"/>
              </a:defRPr>
            </a:lvl1pPr>
          </a:lstStyle>
          <a:p>
            <a:pPr/>
            <a:r>
              <a:t>8 FORMAS DE CONOCIMIENTO</a:t>
            </a:r>
          </a:p>
        </p:txBody>
      </p:sp>
      <p:sp>
        <p:nvSpPr>
          <p:cNvPr id="222" name="PREGUNTAS DE ESTÍMULO"/>
          <p:cNvSpPr txBox="1"/>
          <p:nvPr/>
        </p:nvSpPr>
        <p:spPr>
          <a:xfrm>
            <a:off x="1475199" y="1044929"/>
            <a:ext cx="3810006" cy="96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3200">
                <a:latin typeface="KG Dancing on the Rooftop"/>
                <a:ea typeface="KG Dancing on the Rooftop"/>
                <a:cs typeface="KG Dancing on the Rooftop"/>
                <a:sym typeface="KG Dancing on the Rooftop"/>
              </a:defRPr>
            </a:pPr>
            <a:r>
              <a:t>  </a:t>
            </a:r>
          </a:p>
          <a:p>
            <a:pPr>
              <a:defRPr b="0" sz="3200">
                <a:latin typeface="KG Dancing on the Rooftop"/>
                <a:ea typeface="KG Dancing on the Rooftop"/>
                <a:cs typeface="KG Dancing on the Rooftop"/>
                <a:sym typeface="KG Dancing on the Rooftop"/>
              </a:defRPr>
            </a:pPr>
            <a:r>
              <a:t>PREGUNTAS DE ESTÍMULO</a:t>
            </a:r>
          </a:p>
        </p:txBody>
      </p:sp>
      <p:sp>
        <p:nvSpPr>
          <p:cNvPr id="223" name="IMAGINACIÓN…"/>
          <p:cNvSpPr txBox="1"/>
          <p:nvPr/>
        </p:nvSpPr>
        <p:spPr>
          <a:xfrm>
            <a:off x="343091" y="2014347"/>
            <a:ext cx="12521945" cy="75793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IMAGINACIÓN</a:t>
            </a:r>
          </a:p>
          <a:p>
            <a:pPr lvl="1" indent="0" algn="l" defTabSz="457200">
              <a:lnSpc>
                <a:spcPct val="70000"/>
              </a:lnSpc>
              <a:defRPr b="0" sz="3200">
                <a:latin typeface="KG Dancing on the Rooftop"/>
                <a:ea typeface="KG Dancing on the Rooftop"/>
                <a:cs typeface="KG Dancing on the Rooftop"/>
                <a:sym typeface="KG Dancing on the Rooftop"/>
              </a:defRPr>
            </a:pPr>
            <a:r>
              <a:t>¿Qué papel desempeña la imaginación en la producción de conocimiento sobre el mundo real? ¿Puede la imaginación revelar verdades que la realidad oculta? ¿De qué manera ayuda la imaginación a comprender a otras personas?</a:t>
            </a:r>
          </a:p>
          <a:p>
            <a:pPr lvl="1" indent="0" algn="l" defTabSz="457200">
              <a:lnSpc>
                <a:spcPct val="70000"/>
              </a:lnSpc>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FE</a:t>
            </a:r>
          </a:p>
          <a:p>
            <a:pPr lvl="1" indent="0" algn="l" defTabSz="457200">
              <a:lnSpc>
                <a:spcPct val="70000"/>
              </a:lnSpc>
              <a:defRPr b="0" sz="3200">
                <a:latin typeface="KG Dancing on the Rooftop"/>
                <a:ea typeface="KG Dancing on the Rooftop"/>
                <a:cs typeface="KG Dancing on the Rooftop"/>
                <a:sym typeface="KG Dancing on the Rooftop"/>
              </a:defRPr>
            </a:pPr>
            <a:r>
              <a:t>¿Se debería describir el humanismo o el ateísmo como una fe? ¿Pueden considerarse las creencias del teísmo como conocimientos porque son el producto de una facultad cognitiva especial o “sentido divino”? ¿Satisface la fe una necesidad psicológica? </a:t>
            </a:r>
            <a:endParaRPr sz="1200"/>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INTUICIÓN</a:t>
            </a:r>
          </a:p>
          <a:p>
            <a:pPr lvl="1" indent="0" algn="l" defTabSz="457200">
              <a:lnSpc>
                <a:spcPct val="70000"/>
              </a:lnSpc>
              <a:defRPr b="0" sz="3200">
                <a:latin typeface="KG Dancing on the Rooftop"/>
                <a:ea typeface="KG Dancing on the Rooftop"/>
                <a:cs typeface="KG Dancing on the Rooftop"/>
                <a:sym typeface="KG Dancing on the Rooftop"/>
              </a:defRPr>
            </a:pPr>
            <a:r>
              <a:t>¿Por qué consideramos a algunas personas más intuitivas que otras? ¿Hay ciertas cosas que debes saber de antemano para poder aprender? ¿Deberías fiarte de tu intuición? </a:t>
            </a:r>
            <a:endParaRPr sz="1200"/>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r>
              <a:t>MEMORIA</a:t>
            </a:r>
          </a:p>
          <a:p>
            <a:pPr lvl="1" indent="0" algn="l" defTabSz="457200">
              <a:lnSpc>
                <a:spcPct val="70000"/>
              </a:lnSpc>
              <a:defRPr b="0" sz="3200">
                <a:latin typeface="KG Dancing on the Rooftop"/>
                <a:ea typeface="KG Dancing on the Rooftop"/>
                <a:cs typeface="KG Dancing on the Rooftop"/>
                <a:sym typeface="KG Dancing on the Rooftop"/>
              </a:defRPr>
            </a:pPr>
            <a:r>
              <a:t>¿Podemos conocer cosas que están fuera de nuestra experiencia personal presente? ¿Es el testimonio de un testigo presencial una fuente fiable de pruebas? ¿Pueden nuestras creencias contaminar nuestra memoria? </a:t>
            </a:r>
            <a:endParaRPr sz="1200"/>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indent="0" algn="l" defTabSz="457200">
              <a:lnSpc>
                <a:spcPct val="70000"/>
              </a:lnSpc>
              <a:defRPr b="0" sz="3200">
                <a:latin typeface="KG Dancing on the Rooftop"/>
                <a:ea typeface="KG Dancing on the Rooftop"/>
                <a:cs typeface="KG Dancing on the Rooftop"/>
                <a:sym typeface="KG Dancing on the Rooftop"/>
              </a:defRPr>
            </a:pPr>
            <a:endParaRPr sz="1200"/>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latin typeface="KG Dancing on the Rooftop"/>
                <a:ea typeface="KG Dancing on the Rooftop"/>
                <a:cs typeface="KG Dancing on the Rooftop"/>
                <a:sym typeface="KG Dancing on the Rooftop"/>
              </a:defRPr>
            </a:pPr>
          </a:p>
          <a:p>
            <a:pPr lvl="1" marL="685266" indent="-240766" algn="l" defTabSz="457200">
              <a:lnSpc>
                <a:spcPct val="70000"/>
              </a:lnSpc>
              <a:buSzPct val="100000"/>
              <a:buBlip>
                <a:blip r:embed="rId2"/>
              </a:buBlip>
              <a:defRPr b="0" sz="1733">
                <a:latin typeface="KG Dancing on the Rooftop"/>
                <a:ea typeface="KG Dancing on the Rooftop"/>
                <a:cs typeface="KG Dancing on the Rooftop"/>
                <a:sym typeface="KG Dancing on the Rooftop"/>
              </a:defRPr>
            </a:pPr>
          </a:p>
        </p:txBody>
      </p:sp>
      <p:sp>
        <p:nvSpPr>
          <p:cNvPr id="224" name="ACTIVIDAD 1- en parejas"/>
          <p:cNvSpPr txBox="1"/>
          <p:nvPr/>
        </p:nvSpPr>
        <p:spPr>
          <a:xfrm>
            <a:off x="-188395" y="8925079"/>
            <a:ext cx="13381590" cy="870416"/>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78358">
              <a:defRPr b="0" sz="5643">
                <a:solidFill>
                  <a:srgbClr val="FFFFFF"/>
                </a:solidFill>
                <a:latin typeface="KG Dancing on the Rooftop"/>
                <a:ea typeface="KG Dancing on the Rooftop"/>
                <a:cs typeface="KG Dancing on the Rooftop"/>
                <a:sym typeface="KG Dancing on the Rooftop"/>
              </a:defRPr>
            </a:lvl1pPr>
          </a:lstStyle>
          <a:p>
            <a:pPr/>
            <a:r>
              <a:t>ACTIVIDAD 1- en parejas </a:t>
            </a:r>
          </a:p>
        </p:txBody>
      </p:sp>
      <p:sp>
        <p:nvSpPr>
          <p:cNvPr id="225" name="Flecha 6"/>
          <p:cNvSpPr/>
          <p:nvPr/>
        </p:nvSpPr>
        <p:spPr>
          <a:xfrm flipH="1" rot="5400000">
            <a:off x="5199970" y="1354612"/>
            <a:ext cx="689161" cy="6931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lnTo>
                  <a:pt x="0" y="7745"/>
                </a:lnTo>
                <a:lnTo>
                  <a:pt x="3340" y="7745"/>
                </a:lnTo>
                <a:lnTo>
                  <a:pt x="3340" y="11267"/>
                </a:lnTo>
                <a:lnTo>
                  <a:pt x="3340" y="12082"/>
                </a:lnTo>
                <a:lnTo>
                  <a:pt x="3340" y="21600"/>
                </a:lnTo>
                <a:lnTo>
                  <a:pt x="10799" y="17023"/>
                </a:lnTo>
                <a:lnTo>
                  <a:pt x="18260" y="21600"/>
                </a:lnTo>
                <a:lnTo>
                  <a:pt x="18260" y="16303"/>
                </a:lnTo>
                <a:lnTo>
                  <a:pt x="18260" y="11267"/>
                </a:lnTo>
                <a:lnTo>
                  <a:pt x="18260" y="7745"/>
                </a:lnTo>
                <a:lnTo>
                  <a:pt x="21600" y="7745"/>
                </a:lnTo>
                <a:lnTo>
                  <a:pt x="10799" y="0"/>
                </a:lnTo>
                <a:close/>
              </a:path>
            </a:pathLst>
          </a:custGeom>
          <a:solidFill>
            <a:schemeClr val="accent4">
              <a:hueOff val="-461056"/>
              <a:satOff val="4338"/>
              <a:lumOff val="-10225"/>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26" name="DISCUSIÓN + TOMA DE CONCIENCIA SOBRE SU IMPACTO EN EL CONOCIMIENTO"/>
          <p:cNvSpPr txBox="1"/>
          <p:nvPr/>
        </p:nvSpPr>
        <p:spPr>
          <a:xfrm>
            <a:off x="5890529" y="447983"/>
            <a:ext cx="6286603" cy="182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3200">
                <a:latin typeface="KG Dancing on the Rooftop"/>
                <a:ea typeface="KG Dancing on the Rooftop"/>
                <a:cs typeface="KG Dancing on the Rooftop"/>
                <a:sym typeface="KG Dancing on the Rooftop"/>
              </a:defRPr>
            </a:pPr>
            <a:r>
              <a:t>  </a:t>
            </a:r>
          </a:p>
          <a:p>
            <a:pPr>
              <a:defRPr b="0" sz="3200">
                <a:latin typeface="KG Dancing on the Rooftop"/>
                <a:ea typeface="KG Dancing on the Rooftop"/>
                <a:cs typeface="KG Dancing on the Rooftop"/>
                <a:sym typeface="KG Dancing on the Rooftop"/>
              </a:defRPr>
            </a:pPr>
            <a:r>
              <a:t>  </a:t>
            </a:r>
          </a:p>
          <a:p>
            <a:pPr>
              <a:defRPr b="0" sz="3200">
                <a:latin typeface="KG Dancing on the Rooftop"/>
                <a:ea typeface="KG Dancing on the Rooftop"/>
                <a:cs typeface="KG Dancing on the Rooftop"/>
                <a:sym typeface="KG Dancing on the Rooftop"/>
              </a:defRPr>
            </a:pPr>
            <a:r>
              <a:t>DISCUSIÓN + TOMA DE CONCIENCIA SOBRE SU IMPACTO EN EL CONOCIMIENTO</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Rectángulo"/>
          <p:cNvSpPr/>
          <p:nvPr/>
        </p:nvSpPr>
        <p:spPr>
          <a:xfrm>
            <a:off x="-565853" y="-458305"/>
            <a:ext cx="14136506" cy="10893143"/>
          </a:xfrm>
          <a:prstGeom prst="rect">
            <a:avLst/>
          </a:prstGeom>
          <a:solidFill>
            <a:srgbClr val="000000">
              <a:alpha val="83351"/>
            </a:srgb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29" name="LENGUA B Y TEORÍA DEL CONOCIMIENTO"/>
          <p:cNvSpPr txBox="1"/>
          <p:nvPr>
            <p:ph type="ctrTitle"/>
          </p:nvPr>
        </p:nvSpPr>
        <p:spPr>
          <a:xfrm>
            <a:off x="573663" y="1818"/>
            <a:ext cx="11857474" cy="1437821"/>
          </a:xfrm>
          <a:prstGeom prst="rect">
            <a:avLst/>
          </a:prstGeom>
        </p:spPr>
        <p:txBody>
          <a:bodyPr/>
          <a:lstStyle>
            <a:lvl1pPr defTabSz="549148">
              <a:defRPr sz="7519">
                <a:solidFill>
                  <a:srgbClr val="FFFFFF"/>
                </a:solidFill>
                <a:latin typeface="KG Dancing on the Rooftop"/>
                <a:ea typeface="KG Dancing on the Rooftop"/>
                <a:cs typeface="KG Dancing on the Rooftop"/>
                <a:sym typeface="KG Dancing on the Rooftop"/>
              </a:defRPr>
            </a:lvl1pPr>
          </a:lstStyle>
          <a:p>
            <a:pPr/>
            <a:r>
              <a:t>LENGUA B Y TEORÍA DEL CONOCIMIENTO</a:t>
            </a:r>
          </a:p>
        </p:txBody>
      </p:sp>
      <p:sp>
        <p:nvSpPr>
          <p:cNvPr id="230" name="Posibles preguntas para discusión:"/>
          <p:cNvSpPr txBox="1"/>
          <p:nvPr/>
        </p:nvSpPr>
        <p:spPr>
          <a:xfrm>
            <a:off x="3039386" y="802797"/>
            <a:ext cx="6926028" cy="96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3200">
                <a:solidFill>
                  <a:srgbClr val="FFFFFF"/>
                </a:solidFill>
                <a:latin typeface="KG Dancing on the Rooftop"/>
                <a:ea typeface="KG Dancing on the Rooftop"/>
                <a:cs typeface="KG Dancing on the Rooftop"/>
                <a:sym typeface="KG Dancing on the Rooftop"/>
              </a:defRPr>
            </a:pPr>
            <a:r>
              <a:t>  </a:t>
            </a:r>
          </a:p>
          <a:p>
            <a:pPr>
              <a:defRPr b="0" sz="3200">
                <a:solidFill>
                  <a:srgbClr val="FFFFFF"/>
                </a:solidFill>
                <a:latin typeface="KG Dancing on the Rooftop"/>
                <a:ea typeface="KG Dancing on the Rooftop"/>
                <a:cs typeface="KG Dancing on the Rooftop"/>
                <a:sym typeface="KG Dancing on the Rooftop"/>
              </a:defRPr>
            </a:pPr>
            <a:r>
              <a:t>  Posibles preguntas para discusión:</a:t>
            </a:r>
          </a:p>
        </p:txBody>
      </p:sp>
      <p:sp>
        <p:nvSpPr>
          <p:cNvPr id="231" name="¿Es posible pensar sin la lengua?…"/>
          <p:cNvSpPr txBox="1"/>
          <p:nvPr/>
        </p:nvSpPr>
        <p:spPr>
          <a:xfrm>
            <a:off x="241427" y="1587316"/>
            <a:ext cx="12521946" cy="75069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85203" indent="-185203" algn="l" defTabSz="457200">
              <a:lnSpc>
                <a:spcPct val="8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¿Es posible pensar sin la lengua?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¿Qué se perdería si el mundo entero compartiera una lengua común?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Si una persona habla más de una lengua, ¿lo que sabe es distinto en cada lengua?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¿Cree que las matemáticas, la lógica o la música se deberían considerar lenguajes?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¿Cómo puede la lengua utilizarse para influir, persuadir o manipular?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¿La lengua describe nuestra experiencia del mundo o tiene una función activa en darle forma a dicha experiencia?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¿Cómo se utilizan las metáforas en la construcción del conocimiento?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¿En qué medida nuestra perspectiva está determinada por nuestra pertenencia a una cultura particular? </a:t>
            </a:r>
            <a:br/>
          </a:p>
          <a:p>
            <a:pPr lvl="1" marL="699156" indent="-254656" algn="l" defTabSz="457200">
              <a:lnSpc>
                <a:spcPct val="70000"/>
              </a:lnSpc>
              <a:buSzPct val="100000"/>
              <a:buBlip>
                <a:blip r:embed="rId2"/>
              </a:buBlip>
              <a:defRPr b="0" sz="3200">
                <a:solidFill>
                  <a:srgbClr val="FFFFFF"/>
                </a:solidFill>
                <a:latin typeface="KG Dancing on the Rooftop"/>
                <a:ea typeface="KG Dancing on the Rooftop"/>
                <a:cs typeface="KG Dancing on the Rooftop"/>
                <a:sym typeface="KG Dancing on the Rooftop"/>
              </a:defRPr>
            </a:pPr>
            <a:r>
              <a:t>¿En qué medida somos conscientes del impacto que tiene la cultura sobre lo que creemos o lo que sabemos? </a:t>
            </a:r>
            <a:br/>
          </a:p>
          <a:p>
            <a:pPr lvl="1" marL="889000" indent="-444500" algn="l" defTabSz="457200">
              <a:lnSpc>
                <a:spcPct val="70000"/>
              </a:lnSpc>
              <a:buSzPct val="100000"/>
              <a:buBlip>
                <a:blip r:embed="rId2"/>
              </a:buBlip>
              <a:defRPr b="0" sz="1733">
                <a:solidFill>
                  <a:srgbClr val="FFFFFF"/>
                </a:solidFill>
                <a:latin typeface="KG Dancing on the Rooftop"/>
                <a:ea typeface="KG Dancing on the Rooftop"/>
                <a:cs typeface="KG Dancing on the Rooftop"/>
                <a:sym typeface="KG Dancing on the Rooftop"/>
              </a:defRPr>
            </a:pPr>
            <a:r>
              <a:rPr sz="3200"/>
              <a:t>¿Existe algo que sea verdadero para todas las culturas? </a:t>
            </a:r>
            <a:br/>
          </a:p>
        </p:txBody>
      </p:sp>
      <p:sp>
        <p:nvSpPr>
          <p:cNvPr id="232" name="ACTIVIDAD 2 - en parejas"/>
          <p:cNvSpPr txBox="1"/>
          <p:nvPr/>
        </p:nvSpPr>
        <p:spPr>
          <a:xfrm>
            <a:off x="-188395" y="8925079"/>
            <a:ext cx="13381590" cy="870416"/>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78358">
              <a:defRPr b="0" sz="5643">
                <a:solidFill>
                  <a:srgbClr val="FFFFFF"/>
                </a:solidFill>
                <a:latin typeface="KG Dancing on the Rooftop"/>
                <a:ea typeface="KG Dancing on the Rooftop"/>
                <a:cs typeface="KG Dancing on the Rooftop"/>
                <a:sym typeface="KG Dancing on the Rooftop"/>
              </a:defRPr>
            </a:lvl1pPr>
          </a:lstStyle>
          <a:p>
            <a:pPr/>
            <a:r>
              <a:t>ACTIVIDAD 2 - en parejas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Rectángulo"/>
          <p:cNvSpPr/>
          <p:nvPr/>
        </p:nvSpPr>
        <p:spPr>
          <a:xfrm>
            <a:off x="-565853" y="-569772"/>
            <a:ext cx="14136506" cy="10893144"/>
          </a:xfrm>
          <a:prstGeom prst="rect">
            <a:avLst/>
          </a:prstGeom>
          <a:solidFill>
            <a:srgbClr val="000000">
              <a:alpha val="83351"/>
            </a:srgbClr>
          </a:solidFill>
          <a:ln w="12700">
            <a:miter lim="400000"/>
          </a:ln>
        </p:spPr>
        <p:txBody>
          <a:bodyPr lIns="50800" tIns="50800" rIns="50800" bIns="50800" anchor="ctr"/>
          <a:lstStyle/>
          <a:p>
            <a:pPr algn="l">
              <a:spcBef>
                <a:spcPts val="4200"/>
              </a:spcBef>
              <a:defRPr b="0" sz="3200">
                <a:solidFill>
                  <a:srgbClr val="FFFFFF"/>
                </a:solidFill>
                <a:latin typeface="KG Dancing on the Rooftop"/>
                <a:ea typeface="KG Dancing on the Rooftop"/>
                <a:cs typeface="KG Dancing on the Rooftop"/>
                <a:sym typeface="KG Dancing on the Rooftop"/>
              </a:defRPr>
            </a:pPr>
          </a:p>
        </p:txBody>
      </p:sp>
      <p:sp>
        <p:nvSpPr>
          <p:cNvPr id="235" name="Literacidad crítica: Ejercicio análisis y crítica."/>
          <p:cNvSpPr txBox="1"/>
          <p:nvPr>
            <p:ph type="ctrTitle"/>
          </p:nvPr>
        </p:nvSpPr>
        <p:spPr>
          <a:xfrm>
            <a:off x="701030" y="100903"/>
            <a:ext cx="11602740" cy="1117601"/>
          </a:xfrm>
          <a:prstGeom prst="rect">
            <a:avLst/>
          </a:prstGeom>
        </p:spPr>
        <p:txBody>
          <a:bodyPr/>
          <a:lstStyle>
            <a:lvl1pPr defTabSz="426466">
              <a:defRPr sz="5840">
                <a:solidFill>
                  <a:srgbClr val="FFFFFF"/>
                </a:solidFill>
                <a:latin typeface="KG Dancing on the Rooftop"/>
                <a:ea typeface="KG Dancing on the Rooftop"/>
                <a:cs typeface="KG Dancing on the Rooftop"/>
                <a:sym typeface="KG Dancing on the Rooftop"/>
              </a:defRPr>
            </a:lvl1pPr>
          </a:lstStyle>
          <a:p>
            <a:pPr/>
            <a:r>
              <a:t>Literacidad crítica: Ejercicio análisis y crítica.</a:t>
            </a:r>
          </a:p>
        </p:txBody>
      </p:sp>
      <p:sp>
        <p:nvSpPr>
          <p:cNvPr id="236" name="Rectángulo"/>
          <p:cNvSpPr/>
          <p:nvPr/>
        </p:nvSpPr>
        <p:spPr>
          <a:xfrm>
            <a:off x="-350417" y="8196958"/>
            <a:ext cx="14410678" cy="1702245"/>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237" name="de-levantamientos-y-fusilamientos-en-1808-que-se-celebra-el-2-de-mayo-en-madrid.jpg" descr="de-levantamientos-y-fusilamientos-en-1808-que-se-celebra-el-2-de-mayo-en-madrid.jpg"/>
          <p:cNvPicPr>
            <a:picLocks noChangeAspect="1"/>
          </p:cNvPicPr>
          <p:nvPr/>
        </p:nvPicPr>
        <p:blipFill>
          <a:blip r:embed="rId2">
            <a:extLst/>
          </a:blip>
          <a:stretch>
            <a:fillRect/>
          </a:stretch>
        </p:blipFill>
        <p:spPr>
          <a:xfrm>
            <a:off x="-12700" y="1097415"/>
            <a:ext cx="13004800" cy="7315201"/>
          </a:xfrm>
          <a:prstGeom prst="rect">
            <a:avLst/>
          </a:prstGeom>
          <a:ln w="12700">
            <a:miter lim="400000"/>
          </a:ln>
        </p:spPr>
      </p:pic>
      <p:sp>
        <p:nvSpPr>
          <p:cNvPr id="238" name="¿Cuál es el propósito del “texto”?…"/>
          <p:cNvSpPr txBox="1"/>
          <p:nvPr/>
        </p:nvSpPr>
        <p:spPr>
          <a:xfrm>
            <a:off x="767070" y="2443580"/>
            <a:ext cx="11724659" cy="518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¿Cuál es el propósito del “texto”?</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¿Quién lo escribió, para quién y por qué?</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¿Qué supuestos tiene el autor o autores acerca de las perspectivas, valores, conocimientos y creencias?</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¿Qué se ha omitido, y por qué?</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¿Oculta el lenguaje la intención? ¿Cómo y por qué?</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¿Cuáles son las estructuras de poder subyacentes que crearon el contexto de este texto?</a:t>
            </a:r>
          </a:p>
        </p:txBody>
      </p:sp>
      <p:sp>
        <p:nvSpPr>
          <p:cNvPr id="239" name="Texto: palabra escrita y hablada, la televisión, las películas, la música y el arte"/>
          <p:cNvSpPr txBox="1"/>
          <p:nvPr/>
        </p:nvSpPr>
        <p:spPr>
          <a:xfrm>
            <a:off x="-39656" y="1499900"/>
            <a:ext cx="13084112" cy="672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defRPr b="0" sz="3700">
                <a:solidFill>
                  <a:srgbClr val="FFFFFF"/>
                </a:solidFill>
                <a:latin typeface="KG Dancing on the Rooftop"/>
                <a:ea typeface="KG Dancing on the Rooftop"/>
                <a:cs typeface="KG Dancing on the Rooftop"/>
                <a:sym typeface="KG Dancing on the Rooftop"/>
              </a:defRPr>
            </a:lvl1pPr>
          </a:lstStyle>
          <a:p>
            <a:pPr/>
            <a:r>
              <a:t>Texto: palabra escrita y hablada, la televisión, las películas, la música y el arte</a:t>
            </a:r>
          </a:p>
        </p:txBody>
      </p:sp>
      <p:sp>
        <p:nvSpPr>
          <p:cNvPr id="240" name="Linterna"/>
          <p:cNvSpPr/>
          <p:nvPr/>
        </p:nvSpPr>
        <p:spPr>
          <a:xfrm rot="7724871">
            <a:off x="448114" y="7616997"/>
            <a:ext cx="553144" cy="1261141"/>
          </a:xfrm>
          <a:custGeom>
            <a:avLst/>
            <a:gdLst/>
            <a:ahLst/>
            <a:cxnLst>
              <a:cxn ang="0">
                <a:pos x="wd2" y="hd2"/>
              </a:cxn>
              <a:cxn ang="5400000">
                <a:pos x="wd2" y="hd2"/>
              </a:cxn>
              <a:cxn ang="10800000">
                <a:pos x="wd2" y="hd2"/>
              </a:cxn>
              <a:cxn ang="16200000">
                <a:pos x="wd2" y="hd2"/>
              </a:cxn>
            </a:cxnLst>
            <a:rect l="0" t="0" r="r" b="b"/>
            <a:pathLst>
              <a:path w="21588" h="21600" fill="norm" stroke="1" extrusionOk="0">
                <a:moveTo>
                  <a:pt x="1197" y="0"/>
                </a:moveTo>
                <a:cubicBezTo>
                  <a:pt x="532" y="0"/>
                  <a:pt x="0" y="233"/>
                  <a:pt x="0" y="525"/>
                </a:cubicBezTo>
                <a:lnTo>
                  <a:pt x="0" y="3724"/>
                </a:lnTo>
                <a:cubicBezTo>
                  <a:pt x="0" y="3759"/>
                  <a:pt x="53" y="3783"/>
                  <a:pt x="133" y="3783"/>
                </a:cubicBezTo>
                <a:lnTo>
                  <a:pt x="21466" y="3783"/>
                </a:lnTo>
                <a:cubicBezTo>
                  <a:pt x="21533" y="3783"/>
                  <a:pt x="21600" y="3754"/>
                  <a:pt x="21587" y="3724"/>
                </a:cubicBezTo>
                <a:lnTo>
                  <a:pt x="21587" y="525"/>
                </a:lnTo>
                <a:cubicBezTo>
                  <a:pt x="21587" y="233"/>
                  <a:pt x="21055" y="0"/>
                  <a:pt x="20390" y="0"/>
                </a:cubicBezTo>
                <a:lnTo>
                  <a:pt x="1197" y="0"/>
                </a:lnTo>
                <a:close/>
                <a:moveTo>
                  <a:pt x="254" y="4133"/>
                </a:moveTo>
                <a:cubicBezTo>
                  <a:pt x="147" y="4133"/>
                  <a:pt x="92" y="4185"/>
                  <a:pt x="145" y="4226"/>
                </a:cubicBezTo>
                <a:lnTo>
                  <a:pt x="3965" y="6723"/>
                </a:lnTo>
                <a:cubicBezTo>
                  <a:pt x="3992" y="6734"/>
                  <a:pt x="4029" y="6746"/>
                  <a:pt x="4069" y="6746"/>
                </a:cubicBezTo>
                <a:lnTo>
                  <a:pt x="17530" y="6746"/>
                </a:lnTo>
                <a:cubicBezTo>
                  <a:pt x="17584" y="6746"/>
                  <a:pt x="17621" y="6734"/>
                  <a:pt x="17634" y="6723"/>
                </a:cubicBezTo>
                <a:lnTo>
                  <a:pt x="21454" y="4226"/>
                </a:lnTo>
                <a:cubicBezTo>
                  <a:pt x="21520" y="4185"/>
                  <a:pt x="21452" y="4133"/>
                  <a:pt x="21346" y="4133"/>
                </a:cubicBezTo>
                <a:lnTo>
                  <a:pt x="254" y="4133"/>
                </a:lnTo>
                <a:close/>
                <a:moveTo>
                  <a:pt x="4123" y="7120"/>
                </a:moveTo>
                <a:cubicBezTo>
                  <a:pt x="4043" y="7120"/>
                  <a:pt x="3990" y="7150"/>
                  <a:pt x="3990" y="7179"/>
                </a:cubicBezTo>
                <a:lnTo>
                  <a:pt x="3990" y="20947"/>
                </a:lnTo>
                <a:cubicBezTo>
                  <a:pt x="3990" y="21309"/>
                  <a:pt x="4656" y="21600"/>
                  <a:pt x="5494" y="21600"/>
                </a:cubicBezTo>
                <a:lnTo>
                  <a:pt x="16105" y="21600"/>
                </a:lnTo>
                <a:cubicBezTo>
                  <a:pt x="16929" y="21600"/>
                  <a:pt x="17609" y="21309"/>
                  <a:pt x="17609" y="20947"/>
                </a:cubicBezTo>
                <a:lnTo>
                  <a:pt x="17609" y="7179"/>
                </a:lnTo>
                <a:cubicBezTo>
                  <a:pt x="17609" y="7150"/>
                  <a:pt x="17543" y="7120"/>
                  <a:pt x="17476" y="7120"/>
                </a:cubicBezTo>
                <a:lnTo>
                  <a:pt x="4123" y="7120"/>
                </a:lnTo>
                <a:close/>
                <a:moveTo>
                  <a:pt x="10440" y="10219"/>
                </a:moveTo>
                <a:lnTo>
                  <a:pt x="11147" y="10219"/>
                </a:lnTo>
                <a:cubicBezTo>
                  <a:pt x="11905" y="10219"/>
                  <a:pt x="12526" y="10494"/>
                  <a:pt x="12526" y="10826"/>
                </a:cubicBezTo>
                <a:lnTo>
                  <a:pt x="12526" y="13424"/>
                </a:lnTo>
                <a:lnTo>
                  <a:pt x="12543" y="13424"/>
                </a:lnTo>
                <a:cubicBezTo>
                  <a:pt x="12543" y="13756"/>
                  <a:pt x="11917" y="14031"/>
                  <a:pt x="11159" y="14031"/>
                </a:cubicBezTo>
                <a:lnTo>
                  <a:pt x="10440" y="14031"/>
                </a:lnTo>
                <a:cubicBezTo>
                  <a:pt x="9682" y="14031"/>
                  <a:pt x="9056" y="13756"/>
                  <a:pt x="9056" y="13424"/>
                </a:cubicBezTo>
                <a:lnTo>
                  <a:pt x="9056" y="10826"/>
                </a:lnTo>
                <a:cubicBezTo>
                  <a:pt x="9056" y="10494"/>
                  <a:pt x="9682" y="10219"/>
                  <a:pt x="10440" y="10219"/>
                </a:cubicBezTo>
                <a:close/>
              </a:path>
            </a:pathLst>
          </a:custGeom>
          <a:solidFill>
            <a:srgbClr val="FFFFFF"/>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41" name="INDAGACIÓN Y PENSAMIENTO CRÍTICO: Reflexionar sobre sus propios supuestos acerca de cómo piensan, sienten, se relacionan con su entorno (físico y personal) y actúan dentro del mismo."/>
          <p:cNvSpPr txBox="1"/>
          <p:nvPr/>
        </p:nvSpPr>
        <p:spPr>
          <a:xfrm>
            <a:off x="1190834" y="8658681"/>
            <a:ext cx="11841780" cy="10536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461518">
              <a:defRPr b="0" sz="2923">
                <a:solidFill>
                  <a:srgbClr val="FFFFFF"/>
                </a:solidFill>
                <a:latin typeface="KG Dancing on the Rooftop"/>
                <a:ea typeface="KG Dancing on the Rooftop"/>
                <a:cs typeface="KG Dancing on the Rooftop"/>
                <a:sym typeface="KG Dancing on the Rooftop"/>
              </a:defRPr>
            </a:lvl1pPr>
          </a:lstStyle>
          <a:p>
            <a:pPr/>
            <a:r>
              <a:t>INDAGACIÓN Y PENSAMIENTO CRÍTICO: Reflexionar sobre sus propios supuestos acerca de cómo piensan, sienten, se relacionan con su entorno (físico y personal) y actúan dentro del mismo.</a:t>
            </a:r>
          </a:p>
        </p:txBody>
      </p:sp>
      <p:sp>
        <p:nvSpPr>
          <p:cNvPr id="242" name="ACTIVIDAD 3 - en parejas"/>
          <p:cNvSpPr txBox="1"/>
          <p:nvPr/>
        </p:nvSpPr>
        <p:spPr>
          <a:xfrm>
            <a:off x="2987215" y="7650785"/>
            <a:ext cx="7030370" cy="982292"/>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defRPr b="0" sz="5700">
                <a:solidFill>
                  <a:srgbClr val="FFFFFF"/>
                </a:solidFill>
                <a:latin typeface="KG Dancing on the Rooftop"/>
                <a:ea typeface="KG Dancing on the Rooftop"/>
                <a:cs typeface="KG Dancing on the Rooftop"/>
                <a:sym typeface="KG Dancing on the Rooftop"/>
              </a:defRPr>
            </a:lvl1pPr>
          </a:lstStyle>
          <a:p>
            <a:pPr/>
            <a:r>
              <a:t>ACTIVIDAD 3 - en parejas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Rectángulo"/>
          <p:cNvSpPr/>
          <p:nvPr/>
        </p:nvSpPr>
        <p:spPr>
          <a:xfrm>
            <a:off x="-565853" y="-569772"/>
            <a:ext cx="14136506" cy="10893144"/>
          </a:xfrm>
          <a:prstGeom prst="rect">
            <a:avLst/>
          </a:prstGeom>
          <a:solidFill>
            <a:srgbClr val="000000">
              <a:alpha val="83351"/>
            </a:srgbClr>
          </a:solidFill>
          <a:ln w="12700">
            <a:miter lim="400000"/>
          </a:ln>
        </p:spPr>
        <p:txBody>
          <a:bodyPr lIns="50800" tIns="50800" rIns="50800" bIns="50800" anchor="ctr"/>
          <a:lstStyle/>
          <a:p>
            <a:pPr algn="l">
              <a:spcBef>
                <a:spcPts val="4200"/>
              </a:spcBef>
              <a:defRPr b="0" sz="3200">
                <a:solidFill>
                  <a:srgbClr val="FFFFFF"/>
                </a:solidFill>
                <a:latin typeface="KG Dancing on the Rooftop"/>
                <a:ea typeface="KG Dancing on the Rooftop"/>
                <a:cs typeface="KG Dancing on the Rooftop"/>
                <a:sym typeface="KG Dancing on the Rooftop"/>
              </a:defRPr>
            </a:pPr>
          </a:p>
        </p:txBody>
      </p:sp>
      <p:sp>
        <p:nvSpPr>
          <p:cNvPr id="245" name="Literacidad crítica - Posibles tareas de aula:"/>
          <p:cNvSpPr txBox="1"/>
          <p:nvPr>
            <p:ph type="ctrTitle"/>
          </p:nvPr>
        </p:nvSpPr>
        <p:spPr>
          <a:xfrm>
            <a:off x="701030" y="100903"/>
            <a:ext cx="11602740" cy="1117601"/>
          </a:xfrm>
          <a:prstGeom prst="rect">
            <a:avLst/>
          </a:prstGeom>
        </p:spPr>
        <p:txBody>
          <a:bodyPr/>
          <a:lstStyle>
            <a:lvl1pPr defTabSz="438150">
              <a:defRPr sz="6000">
                <a:solidFill>
                  <a:srgbClr val="FFFFFF"/>
                </a:solidFill>
                <a:latin typeface="KG Dancing on the Rooftop"/>
                <a:ea typeface="KG Dancing on the Rooftop"/>
                <a:cs typeface="KG Dancing on the Rooftop"/>
                <a:sym typeface="KG Dancing on the Rooftop"/>
              </a:defRPr>
            </a:lvl1pPr>
          </a:lstStyle>
          <a:p>
            <a:pPr/>
            <a:r>
              <a:t>Literacidad crítica - Posibles tareas de aula:</a:t>
            </a:r>
          </a:p>
        </p:txBody>
      </p:sp>
      <p:pic>
        <p:nvPicPr>
          <p:cNvPr id="246" name="de-levantamientos-y-fusilamientos-en-1808-que-se-celebra-el-2-de-mayo-en-madrid.jpg" descr="de-levantamientos-y-fusilamientos-en-1808-que-se-celebra-el-2-de-mayo-en-madrid.jpg"/>
          <p:cNvPicPr>
            <a:picLocks noChangeAspect="1"/>
          </p:cNvPicPr>
          <p:nvPr/>
        </p:nvPicPr>
        <p:blipFill>
          <a:blip r:embed="rId2">
            <a:extLst/>
          </a:blip>
          <a:stretch>
            <a:fillRect/>
          </a:stretch>
        </p:blipFill>
        <p:spPr>
          <a:xfrm>
            <a:off x="-127000" y="1346200"/>
            <a:ext cx="13258800" cy="7458075"/>
          </a:xfrm>
          <a:prstGeom prst="rect">
            <a:avLst/>
          </a:prstGeom>
          <a:ln w="12700">
            <a:miter lim="400000"/>
          </a:ln>
        </p:spPr>
      </p:pic>
      <p:sp>
        <p:nvSpPr>
          <p:cNvPr id="247" name="Rectángulo"/>
          <p:cNvSpPr/>
          <p:nvPr/>
        </p:nvSpPr>
        <p:spPr>
          <a:xfrm>
            <a:off x="-350417" y="8672185"/>
            <a:ext cx="14410678" cy="1227018"/>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48" name="Cuestionar las afirmaciones de conocimiento, en vez de aceptarlas sin reservas.…"/>
          <p:cNvSpPr txBox="1"/>
          <p:nvPr/>
        </p:nvSpPr>
        <p:spPr>
          <a:xfrm>
            <a:off x="191635" y="1651000"/>
            <a:ext cx="12621530" cy="645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Cuestionar las afirmaciones de conocimiento, en vez de aceptarlas sin reservas.</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Participar en tareas que demuestren y pongan de manifiesto los supuestos (en las perspectivas, los sentimientos, los valores, las creencias, el lenguaje, el conocimiento, etc.).</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Entender la importancia de las pruebas al efectuar juicios.</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Tener oportunidades para estudiar textos de una amplia gama de contextos culturales.</a:t>
            </a:r>
          </a:p>
          <a:p>
            <a:pPr marL="472281" indent="-472281" algn="l">
              <a:buSzPct val="145000"/>
              <a:buChar char="•"/>
              <a:defRPr b="0" sz="4600">
                <a:solidFill>
                  <a:srgbClr val="FFFFFF"/>
                </a:solidFill>
                <a:latin typeface="KG Dancing on the Rooftop"/>
                <a:ea typeface="KG Dancing on the Rooftop"/>
                <a:cs typeface="KG Dancing on the Rooftop"/>
                <a:sym typeface="KG Dancing on the Rooftop"/>
              </a:defRPr>
            </a:pPr>
            <a:r>
              <a:t>Dedicar tiempo para la discusión y reflexión en un entorno “seguro”.</a:t>
            </a:r>
          </a:p>
        </p:txBody>
      </p:sp>
      <p:sp>
        <p:nvSpPr>
          <p:cNvPr id="249" name="Linterna"/>
          <p:cNvSpPr/>
          <p:nvPr/>
        </p:nvSpPr>
        <p:spPr>
          <a:xfrm rot="6734476">
            <a:off x="772360" y="8152003"/>
            <a:ext cx="553145" cy="1261142"/>
          </a:xfrm>
          <a:custGeom>
            <a:avLst/>
            <a:gdLst/>
            <a:ahLst/>
            <a:cxnLst>
              <a:cxn ang="0">
                <a:pos x="wd2" y="hd2"/>
              </a:cxn>
              <a:cxn ang="5400000">
                <a:pos x="wd2" y="hd2"/>
              </a:cxn>
              <a:cxn ang="10800000">
                <a:pos x="wd2" y="hd2"/>
              </a:cxn>
              <a:cxn ang="16200000">
                <a:pos x="wd2" y="hd2"/>
              </a:cxn>
            </a:cxnLst>
            <a:rect l="0" t="0" r="r" b="b"/>
            <a:pathLst>
              <a:path w="21588" h="21600" fill="norm" stroke="1" extrusionOk="0">
                <a:moveTo>
                  <a:pt x="1197" y="0"/>
                </a:moveTo>
                <a:cubicBezTo>
                  <a:pt x="532" y="0"/>
                  <a:pt x="0" y="233"/>
                  <a:pt x="0" y="525"/>
                </a:cubicBezTo>
                <a:lnTo>
                  <a:pt x="0" y="3724"/>
                </a:lnTo>
                <a:cubicBezTo>
                  <a:pt x="0" y="3759"/>
                  <a:pt x="53" y="3783"/>
                  <a:pt x="133" y="3783"/>
                </a:cubicBezTo>
                <a:lnTo>
                  <a:pt x="21466" y="3783"/>
                </a:lnTo>
                <a:cubicBezTo>
                  <a:pt x="21533" y="3783"/>
                  <a:pt x="21600" y="3754"/>
                  <a:pt x="21587" y="3724"/>
                </a:cubicBezTo>
                <a:lnTo>
                  <a:pt x="21587" y="525"/>
                </a:lnTo>
                <a:cubicBezTo>
                  <a:pt x="21587" y="233"/>
                  <a:pt x="21055" y="0"/>
                  <a:pt x="20390" y="0"/>
                </a:cubicBezTo>
                <a:lnTo>
                  <a:pt x="1197" y="0"/>
                </a:lnTo>
                <a:close/>
                <a:moveTo>
                  <a:pt x="254" y="4133"/>
                </a:moveTo>
                <a:cubicBezTo>
                  <a:pt x="147" y="4133"/>
                  <a:pt x="92" y="4185"/>
                  <a:pt x="145" y="4226"/>
                </a:cubicBezTo>
                <a:lnTo>
                  <a:pt x="3965" y="6723"/>
                </a:lnTo>
                <a:cubicBezTo>
                  <a:pt x="3992" y="6734"/>
                  <a:pt x="4029" y="6746"/>
                  <a:pt x="4069" y="6746"/>
                </a:cubicBezTo>
                <a:lnTo>
                  <a:pt x="17530" y="6746"/>
                </a:lnTo>
                <a:cubicBezTo>
                  <a:pt x="17584" y="6746"/>
                  <a:pt x="17621" y="6734"/>
                  <a:pt x="17634" y="6723"/>
                </a:cubicBezTo>
                <a:lnTo>
                  <a:pt x="21454" y="4226"/>
                </a:lnTo>
                <a:cubicBezTo>
                  <a:pt x="21520" y="4185"/>
                  <a:pt x="21452" y="4133"/>
                  <a:pt x="21346" y="4133"/>
                </a:cubicBezTo>
                <a:lnTo>
                  <a:pt x="254" y="4133"/>
                </a:lnTo>
                <a:close/>
                <a:moveTo>
                  <a:pt x="4123" y="7120"/>
                </a:moveTo>
                <a:cubicBezTo>
                  <a:pt x="4043" y="7120"/>
                  <a:pt x="3990" y="7150"/>
                  <a:pt x="3990" y="7179"/>
                </a:cubicBezTo>
                <a:lnTo>
                  <a:pt x="3990" y="20947"/>
                </a:lnTo>
                <a:cubicBezTo>
                  <a:pt x="3990" y="21309"/>
                  <a:pt x="4656" y="21600"/>
                  <a:pt x="5494" y="21600"/>
                </a:cubicBezTo>
                <a:lnTo>
                  <a:pt x="16105" y="21600"/>
                </a:lnTo>
                <a:cubicBezTo>
                  <a:pt x="16929" y="21600"/>
                  <a:pt x="17609" y="21309"/>
                  <a:pt x="17609" y="20947"/>
                </a:cubicBezTo>
                <a:lnTo>
                  <a:pt x="17609" y="7179"/>
                </a:lnTo>
                <a:cubicBezTo>
                  <a:pt x="17609" y="7150"/>
                  <a:pt x="17543" y="7120"/>
                  <a:pt x="17476" y="7120"/>
                </a:cubicBezTo>
                <a:lnTo>
                  <a:pt x="4123" y="7120"/>
                </a:lnTo>
                <a:close/>
                <a:moveTo>
                  <a:pt x="10440" y="10219"/>
                </a:moveTo>
                <a:lnTo>
                  <a:pt x="11147" y="10219"/>
                </a:lnTo>
                <a:cubicBezTo>
                  <a:pt x="11905" y="10219"/>
                  <a:pt x="12526" y="10494"/>
                  <a:pt x="12526" y="10826"/>
                </a:cubicBezTo>
                <a:lnTo>
                  <a:pt x="12526" y="13424"/>
                </a:lnTo>
                <a:lnTo>
                  <a:pt x="12543" y="13424"/>
                </a:lnTo>
                <a:cubicBezTo>
                  <a:pt x="12543" y="13756"/>
                  <a:pt x="11917" y="14031"/>
                  <a:pt x="11159" y="14031"/>
                </a:cubicBezTo>
                <a:lnTo>
                  <a:pt x="10440" y="14031"/>
                </a:lnTo>
                <a:cubicBezTo>
                  <a:pt x="9682" y="14031"/>
                  <a:pt x="9056" y="13756"/>
                  <a:pt x="9056" y="13424"/>
                </a:cubicBezTo>
                <a:lnTo>
                  <a:pt x="9056" y="10826"/>
                </a:lnTo>
                <a:cubicBezTo>
                  <a:pt x="9056" y="10494"/>
                  <a:pt x="9682" y="10219"/>
                  <a:pt x="10440" y="10219"/>
                </a:cubicBezTo>
                <a:close/>
              </a:path>
            </a:pathLst>
          </a:custGeom>
          <a:solidFill>
            <a:srgbClr val="FFFFFF"/>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50" name="EL ENFOQUE ES PROMOVER LA INDAGACIÓN Y PENSAMIENTO CRÍTICO"/>
          <p:cNvSpPr txBox="1"/>
          <p:nvPr/>
        </p:nvSpPr>
        <p:spPr>
          <a:xfrm>
            <a:off x="1790690" y="8918795"/>
            <a:ext cx="10128463" cy="733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defRPr b="0" sz="3700">
                <a:solidFill>
                  <a:srgbClr val="FFFFFF"/>
                </a:solidFill>
                <a:latin typeface="KG Dancing on the Rooftop"/>
                <a:ea typeface="KG Dancing on the Rooftop"/>
                <a:cs typeface="KG Dancing on the Rooftop"/>
                <a:sym typeface="KG Dancing on the Rooftop"/>
              </a:defRPr>
            </a:lvl1pPr>
          </a:lstStyle>
          <a:p>
            <a:pPr/>
            <a:r>
              <a:t>EL ENFOQUE ES PROMOVER LA INDAGACIÓN Y PENSAMIENTO CRÍTICO</a:t>
            </a:r>
          </a:p>
        </p:txBody>
      </p:sp>
      <p:sp>
        <p:nvSpPr>
          <p:cNvPr id="251" name="ACTIVIDAD 3 - en parejas"/>
          <p:cNvSpPr txBox="1"/>
          <p:nvPr/>
        </p:nvSpPr>
        <p:spPr>
          <a:xfrm>
            <a:off x="2987215" y="7688885"/>
            <a:ext cx="7030370" cy="982292"/>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defRPr b="0" sz="5700">
                <a:solidFill>
                  <a:srgbClr val="FFFFFF"/>
                </a:solidFill>
                <a:latin typeface="KG Dancing on the Rooftop"/>
                <a:ea typeface="KG Dancing on the Rooftop"/>
                <a:cs typeface="KG Dancing on the Rooftop"/>
                <a:sym typeface="KG Dancing on the Rooftop"/>
              </a:defRPr>
            </a:lvl1pPr>
          </a:lstStyle>
          <a:p>
            <a:pPr/>
            <a:r>
              <a:t>ACTIVIDAD 3 - en parejas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Rectángulo"/>
          <p:cNvSpPr/>
          <p:nvPr/>
        </p:nvSpPr>
        <p:spPr>
          <a:xfrm>
            <a:off x="-565853" y="-569772"/>
            <a:ext cx="14136506" cy="10893144"/>
          </a:xfrm>
          <a:prstGeom prst="rect">
            <a:avLst/>
          </a:prstGeom>
          <a:solidFill>
            <a:srgbClr val="000000">
              <a:alpha val="83351"/>
            </a:srgbClr>
          </a:solidFill>
          <a:ln w="12700">
            <a:miter lim="400000"/>
          </a:ln>
        </p:spPr>
        <p:txBody>
          <a:bodyPr lIns="50800" tIns="50800" rIns="50800" bIns="50800" anchor="ctr"/>
          <a:lstStyle/>
          <a:p>
            <a:pPr algn="l">
              <a:spcBef>
                <a:spcPts val="4200"/>
              </a:spcBef>
              <a:defRPr b="0" sz="3200">
                <a:solidFill>
                  <a:srgbClr val="FFFFFF"/>
                </a:solidFill>
                <a:latin typeface="KG Dancing on the Rooftop"/>
                <a:ea typeface="KG Dancing on the Rooftop"/>
                <a:cs typeface="KG Dancing on the Rooftop"/>
                <a:sym typeface="KG Dancing on the Rooftop"/>
              </a:defRPr>
            </a:pPr>
          </a:p>
        </p:txBody>
      </p:sp>
      <p:sp>
        <p:nvSpPr>
          <p:cNvPr id="254" name="Teoría del Conocimiento"/>
          <p:cNvSpPr txBox="1"/>
          <p:nvPr>
            <p:ph type="ctrTitle"/>
          </p:nvPr>
        </p:nvSpPr>
        <p:spPr>
          <a:xfrm>
            <a:off x="793282" y="246814"/>
            <a:ext cx="11602741" cy="1117601"/>
          </a:xfrm>
          <a:prstGeom prst="rect">
            <a:avLst/>
          </a:prstGeom>
        </p:spPr>
        <p:txBody>
          <a:bodyPr/>
          <a:lstStyle>
            <a:lvl1pPr defTabSz="537463">
              <a:defRPr sz="7360">
                <a:solidFill>
                  <a:srgbClr val="FFFFFF"/>
                </a:solidFill>
                <a:latin typeface="KG Dancing on the Rooftop"/>
                <a:ea typeface="KG Dancing on the Rooftop"/>
                <a:cs typeface="KG Dancing on the Rooftop"/>
                <a:sym typeface="KG Dancing on the Rooftop"/>
              </a:defRPr>
            </a:lvl1pPr>
          </a:lstStyle>
          <a:p>
            <a:pPr/>
            <a:r>
              <a:t>Teoría del Conocimiento</a:t>
            </a:r>
          </a:p>
        </p:txBody>
      </p:sp>
      <p:sp>
        <p:nvSpPr>
          <p:cNvPr id="255" name="Rectángulo"/>
          <p:cNvSpPr/>
          <p:nvPr/>
        </p:nvSpPr>
        <p:spPr>
          <a:xfrm>
            <a:off x="-350417" y="8196958"/>
            <a:ext cx="14410678" cy="867880"/>
          </a:xfrm>
          <a:prstGeom prst="rect">
            <a:avLst/>
          </a:pr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256" name="explorar.jpeg" descr="explorar.jpeg"/>
          <p:cNvPicPr>
            <a:picLocks noChangeAspect="1"/>
          </p:cNvPicPr>
          <p:nvPr/>
        </p:nvPicPr>
        <p:blipFill>
          <a:blip r:embed="rId2">
            <a:extLst/>
          </a:blip>
          <a:stretch>
            <a:fillRect/>
          </a:stretch>
        </p:blipFill>
        <p:spPr>
          <a:xfrm>
            <a:off x="2568123" y="3423011"/>
            <a:ext cx="7868554" cy="3842068"/>
          </a:xfrm>
          <a:prstGeom prst="rect">
            <a:avLst/>
          </a:prstGeom>
          <a:ln w="12700">
            <a:miter lim="400000"/>
          </a:ln>
        </p:spPr>
      </p:pic>
      <p:pic>
        <p:nvPicPr>
          <p:cNvPr id="257" name="dp-programme-logo-es.png" descr="dp-programme-logo-es.png"/>
          <p:cNvPicPr>
            <a:picLocks noChangeAspect="1"/>
          </p:cNvPicPr>
          <p:nvPr/>
        </p:nvPicPr>
        <p:blipFill>
          <a:blip r:embed="rId3">
            <a:extLst/>
          </a:blip>
          <a:stretch>
            <a:fillRect/>
          </a:stretch>
        </p:blipFill>
        <p:spPr>
          <a:xfrm>
            <a:off x="8592717" y="7490185"/>
            <a:ext cx="4240692" cy="1303492"/>
          </a:xfrm>
          <a:prstGeom prst="rect">
            <a:avLst/>
          </a:prstGeom>
          <a:ln w="12700">
            <a:miter lim="400000"/>
          </a:ln>
        </p:spPr>
      </p:pic>
      <p:sp>
        <p:nvSpPr>
          <p:cNvPr id="258" name="“Los maestros abren la puerta, pero debes entrar tú sólo”…"/>
          <p:cNvSpPr txBox="1"/>
          <p:nvPr/>
        </p:nvSpPr>
        <p:spPr>
          <a:xfrm>
            <a:off x="667799" y="1673905"/>
            <a:ext cx="11853707" cy="152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40000"/>
              </a:lnSpc>
              <a:spcBef>
                <a:spcPts val="4200"/>
              </a:spcBef>
              <a:defRPr b="0" sz="4600">
                <a:solidFill>
                  <a:srgbClr val="D6D5D5"/>
                </a:solidFill>
                <a:latin typeface="KG Dancing on the Rooftop"/>
                <a:ea typeface="KG Dancing on the Rooftop"/>
                <a:cs typeface="KG Dancing on the Rooftop"/>
                <a:sym typeface="KG Dancing on the Rooftop"/>
              </a:defRPr>
            </a:pPr>
            <a:r>
              <a:t>“Los maestros abren la puerta, pero debes entrar tú sólo”</a:t>
            </a:r>
          </a:p>
          <a:p>
            <a:pPr algn="r">
              <a:lnSpc>
                <a:spcPct val="40000"/>
              </a:lnSpc>
              <a:spcBef>
                <a:spcPts val="4200"/>
              </a:spcBef>
              <a:defRPr b="0" sz="4600">
                <a:solidFill>
                  <a:srgbClr val="D6D5D5"/>
                </a:solidFill>
                <a:latin typeface="KG Dancing on the Rooftop"/>
                <a:ea typeface="KG Dancing on the Rooftop"/>
                <a:cs typeface="KG Dancing on the Rooftop"/>
                <a:sym typeface="KG Dancing on the Rooftop"/>
              </a:defRPr>
            </a:pPr>
            <a:r>
              <a:t>Proverbio chino</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